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5" r:id="rId2"/>
    <p:sldId id="306" r:id="rId3"/>
    <p:sldId id="307" r:id="rId4"/>
    <p:sldId id="294" r:id="rId5"/>
    <p:sldId id="296" r:id="rId6"/>
    <p:sldId id="310" r:id="rId7"/>
    <p:sldId id="311" r:id="rId8"/>
    <p:sldId id="309" r:id="rId9"/>
    <p:sldId id="308" r:id="rId10"/>
    <p:sldId id="301" r:id="rId11"/>
    <p:sldId id="316" r:id="rId12"/>
    <p:sldId id="317" r:id="rId13"/>
    <p:sldId id="318" r:id="rId14"/>
    <p:sldId id="319" r:id="rId15"/>
  </p:sldIdLst>
  <p:sldSz cx="13004800" cy="9753600"/>
  <p:notesSz cx="6858000" cy="9144000"/>
  <p:embeddedFontLst>
    <p:embeddedFont>
      <p:font typeface="Lato" panose="020B0604020202020204" charset="0"/>
      <p:regular r:id="rId18"/>
      <p:bold r:id="rId19"/>
      <p:italic r:id="rId20"/>
      <p:boldItalic r:id="rId21"/>
    </p:embeddedFont>
    <p:embeddedFont>
      <p:font typeface="Lato Light" panose="020B0604020202020204" charset="0"/>
      <p:regular r:id="rId22"/>
      <p:italic r:id="rId23"/>
    </p:embeddedFont>
    <p:embeddedFont>
      <p:font typeface="Lato Black" panose="020B0604020202020204" charset="0"/>
      <p:bold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Lato Bold" panose="020B0604020202020204" charset="0"/>
      <p:bold r:id="rId30"/>
    </p:embeddedFont>
  </p:embeddedFontLst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479" autoAdjust="0"/>
  </p:normalViewPr>
  <p:slideViewPr>
    <p:cSldViewPr>
      <p:cViewPr varScale="1">
        <p:scale>
          <a:sx n="75" d="100"/>
          <a:sy n="75" d="100"/>
        </p:scale>
        <p:origin x="1116" y="78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20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1178C-28A7-4D31-BD52-F1491313C44E}" type="datetimeFigureOut">
              <a:rPr lang="pl-PL" smtClean="0"/>
              <a:t>2016-08-09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B21CF-8D73-4311-9B7F-12EA652CC1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3925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8602678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i grafika - dłuż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741760" y="77193"/>
            <a:ext cx="1836368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Hasło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777600" y="4300736"/>
            <a:ext cx="5508776" cy="40324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741760" y="3148608"/>
            <a:ext cx="11521280" cy="864096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400" b="0" baseline="0">
                <a:solidFill>
                  <a:schemeClr val="tx1"/>
                </a:solidFill>
                <a:latin typeface="+mn-lt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we wzorcu: menu Widok &gt; Wzorzec slajdów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741760" y="844352"/>
            <a:ext cx="11521280" cy="15841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800" b="0" baseline="0">
                <a:solidFill>
                  <a:schemeClr val="tx1"/>
                </a:solidFill>
                <a:latin typeface="+mj-lt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slajdu </a:t>
            </a:r>
            <a:br>
              <a:rPr lang="pl-PL" dirty="0" smtClean="0"/>
            </a:br>
            <a:r>
              <a:rPr lang="pl-PL" dirty="0" smtClean="0"/>
              <a:t>dłuższy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829279" y="2673580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6789738" y="4300736"/>
            <a:ext cx="5473302" cy="40324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grafika - krót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741760" y="77193"/>
            <a:ext cx="1836368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Hasło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777600" y="3652664"/>
            <a:ext cx="5508776" cy="4680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741760" y="2428528"/>
            <a:ext cx="11521280" cy="864096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400" b="0" baseline="0">
                <a:solidFill>
                  <a:schemeClr val="tx1"/>
                </a:solidFill>
                <a:latin typeface="+mn-lt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we wzorcu: menu Widok &gt; Wzorzec slajdów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741760" y="844352"/>
            <a:ext cx="11521280" cy="10081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800" b="0" baseline="0">
                <a:solidFill>
                  <a:schemeClr val="tx1"/>
                </a:solidFill>
                <a:latin typeface="+mj-lt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slajdu krótszy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829279" y="1852464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6789738" y="3652664"/>
            <a:ext cx="5473302" cy="4680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</p:spTree>
    <p:extLst>
      <p:ext uri="{BB962C8B-B14F-4D97-AF65-F5344CB8AC3E}">
        <p14:creationId xmlns:p14="http://schemas.microsoft.com/office/powerpoint/2010/main" val="11635833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dużą grafiką - dłuż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741760" y="77193"/>
            <a:ext cx="1836368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Hasło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6790432" y="5236840"/>
            <a:ext cx="5508776" cy="309634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6790432" y="3364632"/>
            <a:ext cx="5472608" cy="1656184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400" b="0" baseline="0">
                <a:solidFill>
                  <a:schemeClr val="tx1"/>
                </a:solidFill>
                <a:latin typeface="+mn-lt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we wzorcu: menu Widok &gt; Wzorzec slajdów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6790432" y="916359"/>
            <a:ext cx="5472608" cy="194421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0" b="0" baseline="0">
                <a:solidFill>
                  <a:schemeClr val="tx1"/>
                </a:solidFill>
                <a:latin typeface="+mj-lt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</a:t>
            </a:r>
            <a:br>
              <a:rPr lang="pl-PL" dirty="0" smtClean="0"/>
            </a:br>
            <a:r>
              <a:rPr lang="pl-PL" dirty="0" smtClean="0"/>
              <a:t>slajdu</a:t>
            </a:r>
          </a:p>
          <a:p>
            <a:pPr lvl="0"/>
            <a:r>
              <a:rPr lang="pl-PL" dirty="0" smtClean="0"/>
              <a:t>dłuższy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6816576" y="3004592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741760" y="916360"/>
            <a:ext cx="5473302" cy="74168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</p:spTree>
    <p:extLst>
      <p:ext uri="{BB962C8B-B14F-4D97-AF65-F5344CB8AC3E}">
        <p14:creationId xmlns:p14="http://schemas.microsoft.com/office/powerpoint/2010/main" val="2600146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dużą grafiką - krót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741760" y="77193"/>
            <a:ext cx="1836368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Hasło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6790432" y="4588768"/>
            <a:ext cx="5508776" cy="374441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6790432" y="2716560"/>
            <a:ext cx="5472608" cy="1656184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400" b="0" baseline="0">
                <a:solidFill>
                  <a:schemeClr val="tx1"/>
                </a:solidFill>
                <a:latin typeface="+mn-lt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we wzorcu: menu Widok &gt; Wzorzec slajdów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6790432" y="916359"/>
            <a:ext cx="5472608" cy="129614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0" b="0" baseline="0">
                <a:solidFill>
                  <a:schemeClr val="tx1"/>
                </a:solidFill>
                <a:latin typeface="+mj-lt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slajdu</a:t>
            </a:r>
            <a:br>
              <a:rPr lang="pl-PL" dirty="0" smtClean="0"/>
            </a:br>
            <a:r>
              <a:rPr lang="pl-PL" dirty="0" smtClean="0"/>
              <a:t>krótszy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6816576" y="2356520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741760" y="916360"/>
            <a:ext cx="5473302" cy="74168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</p:spTree>
    <p:extLst>
      <p:ext uri="{BB962C8B-B14F-4D97-AF65-F5344CB8AC3E}">
        <p14:creationId xmlns:p14="http://schemas.microsoft.com/office/powerpoint/2010/main" val="32853499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77600" y="6187802"/>
            <a:ext cx="11413432" cy="865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Dodatkowy tekst</a:t>
            </a:r>
          </a:p>
        </p:txBody>
      </p:sp>
      <p:grpSp>
        <p:nvGrpSpPr>
          <p:cNvPr id="2" name="Grupa 1"/>
          <p:cNvGrpSpPr/>
          <p:nvPr userDrawn="1"/>
        </p:nvGrpSpPr>
        <p:grpSpPr>
          <a:xfrm>
            <a:off x="-12998" y="7678476"/>
            <a:ext cx="13017798" cy="2090536"/>
            <a:chOff x="-12998" y="7678476"/>
            <a:chExt cx="13017798" cy="2090536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1026" name="Picture 2" descr="D:\Moje obrazy\logo zus\logoZUSnoweRozwiniecie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0747" y="8682125"/>
              <a:ext cx="2560325" cy="575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Symbol zastępczy tekstu 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77600" y="4565526"/>
            <a:ext cx="1141343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25" name="Symbol zastępczy tekstu 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77600" y="1189534"/>
            <a:ext cx="11413432" cy="201622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6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Tu proszę wpisać tytuł sekcji tytuł sekcji</a:t>
            </a:r>
          </a:p>
        </p:txBody>
      </p:sp>
      <p:sp>
        <p:nvSpPr>
          <p:cNvPr id="28" name="Shape 35"/>
          <p:cNvSpPr/>
          <p:nvPr userDrawn="1"/>
        </p:nvSpPr>
        <p:spPr>
          <a:xfrm>
            <a:off x="885776" y="3796481"/>
            <a:ext cx="1270000" cy="212031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14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784" y="8693224"/>
            <a:ext cx="8208912" cy="43259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</p:spTree>
    <p:extLst>
      <p:ext uri="{BB962C8B-B14F-4D97-AF65-F5344CB8AC3E}">
        <p14:creationId xmlns:p14="http://schemas.microsoft.com/office/powerpoint/2010/main" val="24538736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3365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podtytuł z grafiką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85130" y="8756094"/>
            <a:ext cx="5610770" cy="42456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a 3"/>
          <p:cNvGrpSpPr/>
          <p:nvPr userDrawn="1"/>
        </p:nvGrpSpPr>
        <p:grpSpPr>
          <a:xfrm>
            <a:off x="-12998" y="0"/>
            <a:ext cx="13017798" cy="9769012"/>
            <a:chOff x="-12998" y="0"/>
            <a:chExt cx="13017798" cy="9769012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rostokąt 19"/>
            <p:cNvSpPr/>
            <p:nvPr userDrawn="1"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" name="Prostokąt 5"/>
            <p:cNvSpPr/>
            <p:nvPr userDrawn="1"/>
          </p:nvSpPr>
          <p:spPr>
            <a:xfrm>
              <a:off x="6495900" y="0"/>
              <a:ext cx="6508899" cy="767847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4" name="Symbol zastępczy tekstu 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042248" y="6191994"/>
            <a:ext cx="5329238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Podtytuł</a:t>
            </a:r>
          </a:p>
        </p:txBody>
      </p:sp>
      <p:sp>
        <p:nvSpPr>
          <p:cNvPr id="28" name="Shape 35"/>
          <p:cNvSpPr/>
          <p:nvPr userDrawn="1"/>
        </p:nvSpPr>
        <p:spPr>
          <a:xfrm>
            <a:off x="7222480" y="5672881"/>
            <a:ext cx="1270000" cy="212031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9" name="Symbol zastępczy tekstu 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42248" y="1132385"/>
            <a:ext cx="5329238" cy="5040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Miejsce i data</a:t>
            </a:r>
          </a:p>
        </p:txBody>
      </p:sp>
      <p:sp>
        <p:nvSpPr>
          <p:cNvPr id="2" name="Tytuł 1"/>
          <p:cNvSpPr>
            <a:spLocks noGrp="1"/>
          </p:cNvSpPr>
          <p:nvPr userDrawn="1">
            <p:ph type="title" hasCustomPrompt="1"/>
          </p:nvPr>
        </p:nvSpPr>
        <p:spPr>
          <a:xfrm>
            <a:off x="7042248" y="2390428"/>
            <a:ext cx="5364808" cy="295232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Tutaj wpisać tytuł prezentacji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90160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apez 3"/>
          <p:cNvSpPr/>
          <p:nvPr/>
        </p:nvSpPr>
        <p:spPr>
          <a:xfrm>
            <a:off x="-12998" y="7678476"/>
            <a:ext cx="13017797" cy="2090536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3153589"/>
              <a:gd name="connsiteY0" fmla="*/ 1143022 h 1145878"/>
              <a:gd name="connsiteX1" fmla="*/ 920097 w 13153589"/>
              <a:gd name="connsiteY1" fmla="*/ 1588 h 1145878"/>
              <a:gd name="connsiteX2" fmla="*/ 13150586 w 13153589"/>
              <a:gd name="connsiteY2" fmla="*/ 0 h 1145878"/>
              <a:gd name="connsiteX3" fmla="*/ 13153497 w 13153589"/>
              <a:gd name="connsiteY3" fmla="*/ 1145878 h 1145878"/>
              <a:gd name="connsiteX4" fmla="*/ 0 w 13153589"/>
              <a:gd name="connsiteY4" fmla="*/ 1143022 h 1145878"/>
              <a:gd name="connsiteX0" fmla="*/ 0 w 13153589"/>
              <a:gd name="connsiteY0" fmla="*/ 1146671 h 1149527"/>
              <a:gd name="connsiteX1" fmla="*/ 833477 w 13153589"/>
              <a:gd name="connsiteY1" fmla="*/ 0 h 1149527"/>
              <a:gd name="connsiteX2" fmla="*/ 13150586 w 13153589"/>
              <a:gd name="connsiteY2" fmla="*/ 3649 h 1149527"/>
              <a:gd name="connsiteX3" fmla="*/ 13153497 w 13153589"/>
              <a:gd name="connsiteY3" fmla="*/ 1149527 h 1149527"/>
              <a:gd name="connsiteX4" fmla="*/ 0 w 13153589"/>
              <a:gd name="connsiteY4" fmla="*/ 1146671 h 11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3589" h="1149527">
                <a:moveTo>
                  <a:pt x="0" y="1146671"/>
                </a:moveTo>
                <a:lnTo>
                  <a:pt x="833477" y="0"/>
                </a:lnTo>
                <a:lnTo>
                  <a:pt x="13150586" y="3649"/>
                </a:lnTo>
                <a:cubicBezTo>
                  <a:pt x="13149804" y="392752"/>
                  <a:pt x="13154279" y="760424"/>
                  <a:pt x="13153497" y="1149527"/>
                </a:cubicBezTo>
                <a:lnTo>
                  <a:pt x="0" y="1146671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0" y="8178527"/>
            <a:ext cx="13004800" cy="1590485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Trójkąt prostokątny 14"/>
          <p:cNvSpPr/>
          <p:nvPr/>
        </p:nvSpPr>
        <p:spPr>
          <a:xfrm flipV="1">
            <a:off x="-2756" y="8171381"/>
            <a:ext cx="621929" cy="1596952"/>
          </a:xfrm>
          <a:custGeom>
            <a:avLst/>
            <a:gdLst>
              <a:gd name="connsiteX0" fmla="*/ 0 w 525736"/>
              <a:gd name="connsiteY0" fmla="*/ 792088 h 792088"/>
              <a:gd name="connsiteX1" fmla="*/ 0 w 525736"/>
              <a:gd name="connsiteY1" fmla="*/ 0 h 792088"/>
              <a:gd name="connsiteX2" fmla="*/ 525736 w 525736"/>
              <a:gd name="connsiteY2" fmla="*/ 792088 h 792088"/>
              <a:gd name="connsiteX3" fmla="*/ 0 w 525736"/>
              <a:gd name="connsiteY3" fmla="*/ 792088 h 792088"/>
              <a:gd name="connsiteX0" fmla="*/ 0 w 313804"/>
              <a:gd name="connsiteY0" fmla="*/ 792088 h 792088"/>
              <a:gd name="connsiteX1" fmla="*/ 0 w 313804"/>
              <a:gd name="connsiteY1" fmla="*/ 0 h 792088"/>
              <a:gd name="connsiteX2" fmla="*/ 313804 w 313804"/>
              <a:gd name="connsiteY2" fmla="*/ 792088 h 792088"/>
              <a:gd name="connsiteX3" fmla="*/ 0 w 313804"/>
              <a:gd name="connsiteY3" fmla="*/ 792088 h 792088"/>
              <a:gd name="connsiteX0" fmla="*/ 0 w 318566"/>
              <a:gd name="connsiteY0" fmla="*/ 792088 h 792088"/>
              <a:gd name="connsiteX1" fmla="*/ 0 w 318566"/>
              <a:gd name="connsiteY1" fmla="*/ 0 h 792088"/>
              <a:gd name="connsiteX2" fmla="*/ 318566 w 318566"/>
              <a:gd name="connsiteY2" fmla="*/ 789707 h 792088"/>
              <a:gd name="connsiteX3" fmla="*/ 0 w 318566"/>
              <a:gd name="connsiteY3" fmla="*/ 792088 h 792088"/>
              <a:gd name="connsiteX0" fmla="*/ 0 w 318566"/>
              <a:gd name="connsiteY0" fmla="*/ 787325 h 789707"/>
              <a:gd name="connsiteX1" fmla="*/ 0 w 318566"/>
              <a:gd name="connsiteY1" fmla="*/ 0 h 789707"/>
              <a:gd name="connsiteX2" fmla="*/ 318566 w 318566"/>
              <a:gd name="connsiteY2" fmla="*/ 789707 h 789707"/>
              <a:gd name="connsiteX3" fmla="*/ 0 w 318566"/>
              <a:gd name="connsiteY3" fmla="*/ 787325 h 789707"/>
              <a:gd name="connsiteX0" fmla="*/ 0 w 604316"/>
              <a:gd name="connsiteY0" fmla="*/ 787325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787325 h 1599332"/>
              <a:gd name="connsiteX0" fmla="*/ 0 w 604316"/>
              <a:gd name="connsiteY0" fmla="*/ 1596950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1596950 h 1599332"/>
              <a:gd name="connsiteX0" fmla="*/ 0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0 w 613841"/>
              <a:gd name="connsiteY3" fmla="*/ 1596950 h 1596950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0 w 611460"/>
              <a:gd name="connsiteY0" fmla="*/ 1589806 h 1589806"/>
              <a:gd name="connsiteX1" fmla="*/ 0 w 611460"/>
              <a:gd name="connsiteY1" fmla="*/ 0 h 1589806"/>
              <a:gd name="connsiteX2" fmla="*/ 611460 w 611460"/>
              <a:gd name="connsiteY2" fmla="*/ 1585045 h 1589806"/>
              <a:gd name="connsiteX3" fmla="*/ 0 w 611460"/>
              <a:gd name="connsiteY3" fmla="*/ 1589806 h 1589806"/>
              <a:gd name="connsiteX0" fmla="*/ 0 w 613841"/>
              <a:gd name="connsiteY0" fmla="*/ 1589806 h 1589806"/>
              <a:gd name="connsiteX1" fmla="*/ 0 w 613841"/>
              <a:gd name="connsiteY1" fmla="*/ 0 h 1589806"/>
              <a:gd name="connsiteX2" fmla="*/ 613841 w 613841"/>
              <a:gd name="connsiteY2" fmla="*/ 1587426 h 1589806"/>
              <a:gd name="connsiteX3" fmla="*/ 0 w 613841"/>
              <a:gd name="connsiteY3" fmla="*/ 1589806 h 1589806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2381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2381 w 613841"/>
              <a:gd name="connsiteY3" fmla="*/ 1596950 h 1596950"/>
              <a:gd name="connsiteX0" fmla="*/ 105 w 616327"/>
              <a:gd name="connsiteY0" fmla="*/ 1596950 h 1596950"/>
              <a:gd name="connsiteX1" fmla="*/ 2486 w 616327"/>
              <a:gd name="connsiteY1" fmla="*/ 0 h 1596950"/>
              <a:gd name="connsiteX2" fmla="*/ 616327 w 616327"/>
              <a:gd name="connsiteY2" fmla="*/ 1594570 h 1596950"/>
              <a:gd name="connsiteX3" fmla="*/ 105 w 616327"/>
              <a:gd name="connsiteY3" fmla="*/ 1596950 h 1596950"/>
              <a:gd name="connsiteX0" fmla="*/ 105 w 609303"/>
              <a:gd name="connsiteY0" fmla="*/ 1596950 h 1596952"/>
              <a:gd name="connsiteX1" fmla="*/ 2486 w 609303"/>
              <a:gd name="connsiteY1" fmla="*/ 0 h 1596952"/>
              <a:gd name="connsiteX2" fmla="*/ 609303 w 609303"/>
              <a:gd name="connsiteY2" fmla="*/ 1596952 h 1596952"/>
              <a:gd name="connsiteX3" fmla="*/ 105 w 609303"/>
              <a:gd name="connsiteY3" fmla="*/ 1596950 h 1596952"/>
              <a:gd name="connsiteX0" fmla="*/ 2302 w 611500"/>
              <a:gd name="connsiteY0" fmla="*/ 1596950 h 1596952"/>
              <a:gd name="connsiteX1" fmla="*/ 0 w 611500"/>
              <a:gd name="connsiteY1" fmla="*/ 0 h 1596952"/>
              <a:gd name="connsiteX2" fmla="*/ 611500 w 611500"/>
              <a:gd name="connsiteY2" fmla="*/ 1596952 h 1596952"/>
              <a:gd name="connsiteX3" fmla="*/ 2302 w 611500"/>
              <a:gd name="connsiteY3" fmla="*/ 1596950 h 159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500" h="1596952">
                <a:moveTo>
                  <a:pt x="2302" y="1596950"/>
                </a:moveTo>
                <a:cubicBezTo>
                  <a:pt x="1508" y="1064633"/>
                  <a:pt x="794" y="532317"/>
                  <a:pt x="0" y="0"/>
                </a:cubicBezTo>
                <a:lnTo>
                  <a:pt x="611500" y="1596952"/>
                </a:lnTo>
                <a:lnTo>
                  <a:pt x="2302" y="159695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957784" y="3463739"/>
            <a:ext cx="10945216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6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Lato Black" panose="020F0A02020204030203" pitchFamily="34" charset="-18"/>
                <a:ea typeface="+mn-ea"/>
                <a:cs typeface="+mn-cs"/>
                <a:sym typeface="Helvetica Light"/>
              </a:rPr>
              <a:t>Dziękuję za uwagę</a:t>
            </a:r>
            <a:endParaRPr kumimoji="0" lang="pl-PL" sz="6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Lato Black" panose="020F0A02020204030203" pitchFamily="34" charset="-18"/>
              <a:ea typeface="+mn-ea"/>
              <a:cs typeface="+mn-cs"/>
              <a:sym typeface="Helvetica Light"/>
            </a:endParaRPr>
          </a:p>
        </p:txBody>
      </p:sp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882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7" r:id="rId2"/>
    <p:sldLayoutId id="2147483654" r:id="rId3"/>
    <p:sldLayoutId id="2147483656" r:id="rId4"/>
    <p:sldLayoutId id="2147483652" r:id="rId5"/>
    <p:sldLayoutId id="2147483651" r:id="rId6"/>
    <p:sldLayoutId id="2147483653" r:id="rId7"/>
    <p:sldLayoutId id="2147483655" r:id="rId8"/>
  </p:sldLayoutIdLst>
  <p:transition spd="med"/>
  <p:timing>
    <p:tnLst>
      <p:par>
        <p:cTn id="1" dur="indefinite" restart="never" nodeType="tmRoot"/>
      </p:par>
    </p:tnLst>
  </p:timing>
  <p:txStyles>
    <p:titleStyle>
      <a:lvl1pPr algn="ctr" defTabSz="584200" eaLnBrk="1" hangingPunct="1">
        <a:defRPr sz="6000">
          <a:latin typeface="Lato Bold" panose="020F0802020204030203" charset="-18"/>
          <a:ea typeface="+mn-ea"/>
          <a:cs typeface="+mn-cs"/>
          <a:sym typeface="Helvetica Light"/>
        </a:defRPr>
      </a:lvl1pPr>
      <a:lvl2pPr indent="2286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1pPr>
      <a:lvl2pPr marL="8890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2pPr>
      <a:lvl3pPr marL="1333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3pPr>
      <a:lvl4pPr marL="17780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4pPr>
      <a:lvl5pPr marL="2222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5pPr>
      <a:lvl6pPr marL="2667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pl/url?sa=i&amp;rct=j&amp;q=&amp;esrc=s&amp;source=images&amp;cd=&amp;cad=rja&amp;uact=8&amp;ved=0ahUKEwjU_LK23MzNAhWDDpoKHdKSDOkQjRwIBw&amp;url=http://pl.dreamstime.com/ilustracji-korzy%C5%9Bci-s%C5%82owa-kredytowej-karty-nagr%C3%B3d-programa-kupuj%C4%85cego-lojalno%C5%9B%C4%87-image47265560&amp;bvm=bv.125801520,d.bGs&amp;psig=AFQjCNHW-GXhcwBJTjC6_aLupGMTdETd_w&amp;ust=146727193369350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google.pl/url?sa=i&amp;rct=j&amp;q=&amp;esrc=s&amp;source=images&amp;cd=&amp;cad=rja&amp;uact=8&amp;ved=0ahUKEwifmbPa7czNAhWqE5oKHbdpAeQQjRwIBw&amp;url=http://analizait.pl/author/hania/page/3/&amp;bvm=bv.125801520,d.bGs&amp;psig=AFQjCNG4y6xFa1HaTfCVyEZPM9d6dWPybQ&amp;ust=146727667001128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pl/url?sa=i&amp;rct=j&amp;q=&amp;esrc=s&amp;source=images&amp;cd=&amp;cad=rja&amp;uact=8&amp;ved=0ahUKEwjaqPSW78zNAhUEQpoKHfJ-A-QQjRwIBw&amp;url=http://cognilogos.blogspot.com/2013/02/rozwoj-zozonych-form-myslenia-u-dzieci.html&amp;bvm=bv.125801520,d.bGs&amp;psig=AFQjCNG4y6xFa1HaTfCVyEZPM9d6dWPybQ&amp;ust=146727667001128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://www.google.pl/url?sa=i&amp;rct=j&amp;q=&amp;esrc=s&amp;source=images&amp;cd=&amp;cad=rja&amp;uact=8&amp;ved=0ahUKEwjHopay8MzNAhXoYZoKHTdWD7oQjRwIBw&amp;url=http://www.ndtv.com/offbeat/word-lovers-rejoice-as-ok-celebrates-175-years-554732&amp;bvm=bv.125801520,d.bGs&amp;psig=AFQjCNEfEr8RowzaeqKsrJZk6EsPXNixhg&amp;ust=1467277388774571" TargetMode="Externa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ved=0ahUKEwiCosfn5srNAhVjP5oKHRuaCC4QjRwIBw&amp;url=http://www.gimnazjum2.sulechow.pl/informacje/projekty_edukacyjne&amp;bvm=bv.125596728,d.bGs&amp;psig=AFQjCNFsS7cBfB_vm3l2GYNoU6_xzj_bmA&amp;ust=146720609673882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pl/url?sa=i&amp;rct=j&amp;q=&amp;esrc=s&amp;source=images&amp;cd=&amp;cad=rja&amp;uact=8&amp;ved=0ahUKEwjX6---z8zNAhXFB5oKHe6hCfEQjRwIBw&amp;url=http://sanokbezzus.pl/index.php/tag/mniejszy-zus/&amp;bvm=bv.125801520,d.bGs&amp;psig=AFQjCNFHFUK9xCBRe0uP_qA1RKDiTE3kdQ&amp;ust=146726841124548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pl/url?sa=i&amp;rct=j&amp;q=&amp;esrc=s&amp;source=images&amp;cd=&amp;cad=rja&amp;uact=8&amp;ved=&amp;url=http://www.dreamstime.com/royalty-free-stock-photo-good-idea-vs-bad-ideas-successful-creativity-image18793405&amp;bvm=bv.125801520,d.bGs&amp;psig=AFQjCNGL0ENjOZXbr3-YrOhZSVatdaU0eQ&amp;ust=146726925485982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ved=0ahUKEwjT9N6s2czNAhVDCpoKHXMhCxUQjRwIBw&amp;url=http://astek.pl/o-firmie/&amp;bvm=bv.125801520,d.bGs&amp;psig=AFQjCNF-O6YG_jdWzrge9EABPw_ANL3Y9A&amp;ust=146727118793262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pl/url?sa=i&amp;rct=j&amp;q=&amp;esrc=s&amp;source=images&amp;cd=&amp;cad=rja&amp;uact=8&amp;ved=0ahUKEwiWu7j-2szNAhXMa5oKHVQQCuwQjRwIBw&amp;url=https://ankieterka.pl/30,potrzebni-ankieterzy-i-ankieterki----25-zl-za-ankiete&amp;bvm=bv.125801520,d.bGs&amp;psig=AFQjCNGP_qKXQUmMfHBTVE1A5x5Q283DLQ&amp;ust=146727159013690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7"/>
          <p:cNvSpPr>
            <a:spLocks noGrp="1"/>
          </p:cNvSpPr>
          <p:nvPr>
            <p:ph type="body" sz="quarter" idx="10"/>
          </p:nvPr>
        </p:nvSpPr>
        <p:spPr>
          <a:xfrm>
            <a:off x="741760" y="77428"/>
            <a:ext cx="1836368" cy="381719"/>
          </a:xfrm>
        </p:spPr>
        <p:txBody>
          <a:bodyPr>
            <a:noAutofit/>
          </a:bodyPr>
          <a:lstStyle/>
          <a:p>
            <a:r>
              <a:rPr lang="pl-PL" sz="2000" b="1" dirty="0" smtClean="0"/>
              <a:t>Projekt z ZUS</a:t>
            </a:r>
            <a:endParaRPr lang="pl-PL" sz="2000" b="1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2"/>
          </p:nvPr>
        </p:nvSpPr>
        <p:spPr>
          <a:xfrm>
            <a:off x="747753" y="3580656"/>
            <a:ext cx="9948690" cy="3312368"/>
          </a:xfrm>
        </p:spPr>
        <p:txBody>
          <a:bodyPr/>
          <a:lstStyle/>
          <a:p>
            <a:pPr algn="ctr"/>
            <a:endParaRPr lang="pl-PL" dirty="0" smtClean="0"/>
          </a:p>
          <a:p>
            <a:pPr algn="ctr"/>
            <a:r>
              <a:rPr lang="pl-PL" dirty="0" smtClean="0"/>
              <a:t>Zgodnie </a:t>
            </a:r>
            <a:r>
              <a:rPr lang="pl-PL" dirty="0"/>
              <a:t>z tą </a:t>
            </a:r>
            <a:r>
              <a:rPr lang="pl-PL" dirty="0" smtClean="0"/>
              <a:t>podstawą, </a:t>
            </a:r>
            <a:r>
              <a:rPr lang="pl-PL" dirty="0"/>
              <a:t>w gimnazjum </a:t>
            </a:r>
            <a:r>
              <a:rPr lang="pl-PL" b="1" dirty="0"/>
              <a:t>około 20% programu wiedzy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o </a:t>
            </a:r>
            <a:r>
              <a:rPr lang="pl-PL" b="1" dirty="0"/>
              <a:t>społeczeństwie (WOS) </a:t>
            </a:r>
            <a:r>
              <a:rPr lang="pl-PL" dirty="0"/>
              <a:t>powinno być realizowane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formie </a:t>
            </a:r>
            <a:r>
              <a:rPr lang="pl-PL" dirty="0" smtClean="0"/>
              <a:t>projektu </a:t>
            </a:r>
            <a:r>
              <a:rPr lang="pl-PL" dirty="0"/>
              <a:t>edukacyjnego. </a:t>
            </a:r>
            <a:endParaRPr lang="pl-PL" dirty="0" smtClean="0"/>
          </a:p>
          <a:p>
            <a:pPr algn="ctr"/>
            <a:endParaRPr lang="pl-PL" dirty="0" smtClean="0"/>
          </a:p>
          <a:p>
            <a:pPr algn="ctr"/>
            <a:r>
              <a:rPr lang="pl-PL" dirty="0" smtClean="0"/>
              <a:t>Podczas </a:t>
            </a:r>
            <a:r>
              <a:rPr lang="pl-PL" dirty="0"/>
              <a:t>nauki na III etapie </a:t>
            </a:r>
            <a:r>
              <a:rPr lang="pl-PL" dirty="0" smtClean="0"/>
              <a:t>uczniowie muszą uczestniczyć </a:t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co najmniej jednym projekcie. </a:t>
            </a:r>
          </a:p>
          <a:p>
            <a:pPr algn="ctr"/>
            <a:r>
              <a:rPr lang="pl-PL" u="sng" dirty="0" smtClean="0"/>
              <a:t>Ocena </a:t>
            </a:r>
            <a:r>
              <a:rPr lang="pl-PL" u="sng" dirty="0"/>
              <a:t>z projektu jest zamieszczana na świadectwie.</a:t>
            </a:r>
          </a:p>
          <a:p>
            <a:pPr algn="ctr"/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656" y="268288"/>
            <a:ext cx="3823886" cy="130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741760" y="839296"/>
            <a:ext cx="7920880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4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Pojęcie projektu</a:t>
            </a:r>
            <a:endParaRPr kumimoji="0" lang="pl-PL" sz="4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026" name="Picture 2" descr="C:\Users\maria.wierzchon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656" y="6028928"/>
            <a:ext cx="3428319" cy="256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741316" y="2500536"/>
            <a:ext cx="11319393" cy="918200"/>
          </a:xfrm>
          <a:prstGeom prst="rect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>
              <a:spcAft>
                <a:spcPts val="600"/>
              </a:spcAft>
              <a:buSzPct val="75000"/>
            </a:pPr>
            <a:r>
              <a:rPr lang="pl-PL" sz="2400" dirty="0">
                <a:solidFill>
                  <a:schemeClr val="bg1"/>
                </a:solidFill>
              </a:rPr>
              <a:t>Podstawa programowa kształcenia ogólnego nakłada na nauczycieli obowiązek wykorzystywania metod aktywizujących, </a:t>
            </a:r>
            <a:r>
              <a:rPr lang="pl-PL" sz="2400" dirty="0" smtClean="0">
                <a:solidFill>
                  <a:schemeClr val="bg1"/>
                </a:solidFill>
              </a:rPr>
              <a:t>w </a:t>
            </a:r>
            <a:r>
              <a:rPr lang="pl-PL" sz="2400" dirty="0">
                <a:solidFill>
                  <a:schemeClr val="bg1"/>
                </a:solidFill>
              </a:rPr>
              <a:t>tym </a:t>
            </a:r>
            <a:r>
              <a:rPr lang="pl-PL" sz="2400" b="1" dirty="0">
                <a:solidFill>
                  <a:schemeClr val="bg1"/>
                </a:solidFill>
              </a:rPr>
              <a:t>metodę projektu edukacyjnego</a:t>
            </a:r>
            <a:r>
              <a:rPr lang="pl-PL" sz="24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074436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humbs.dreamstime.com/t/s%C5%82owo-korzy%C5%9Bci-na-chalkboards-5033117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638" y="1514951"/>
            <a:ext cx="58578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ymbol zastępczy tekstu 7"/>
          <p:cNvSpPr>
            <a:spLocks noGrp="1"/>
          </p:cNvSpPr>
          <p:nvPr>
            <p:ph type="body" sz="quarter" idx="12"/>
          </p:nvPr>
        </p:nvSpPr>
        <p:spPr>
          <a:xfrm>
            <a:off x="644551" y="3292624"/>
            <a:ext cx="11161240" cy="2592288"/>
          </a:xfrm>
        </p:spPr>
        <p:txBody>
          <a:bodyPr/>
          <a:lstStyle/>
          <a:p>
            <a:r>
              <a:rPr lang="pl-PL" dirty="0" smtClean="0"/>
              <a:t>Wśród </a:t>
            </a:r>
            <a:r>
              <a:rPr lang="pl-PL" b="1" dirty="0" smtClean="0">
                <a:solidFill>
                  <a:schemeClr val="accent1"/>
                </a:solidFill>
              </a:rPr>
              <a:t>najistotniejszych korzyści dla uczniów </a:t>
            </a:r>
            <a:r>
              <a:rPr lang="pl-PL" dirty="0" smtClean="0"/>
              <a:t>wynikających z udziału w projekcie nauczyciele wskazują na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/>
              <a:t>z</a:t>
            </a:r>
            <a:r>
              <a:rPr lang="pl-PL" b="1" dirty="0" smtClean="0"/>
              <a:t>dobycie nowej wiedzy i umiejętności </a:t>
            </a:r>
            <a:r>
              <a:rPr lang="pl-PL" dirty="0" smtClean="0"/>
              <a:t>przydatnych w późniejszym życiu zawodowym uczniów;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/>
              <a:t>i</a:t>
            </a:r>
            <a:r>
              <a:rPr lang="pl-PL" b="1" dirty="0" smtClean="0"/>
              <a:t>nspirację do samodzielnego myślenia i pozyskiwanie źródeł informacji</a:t>
            </a:r>
            <a:r>
              <a:rPr lang="pl-PL" dirty="0" smtClean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/>
              <a:t>i</a:t>
            </a:r>
            <a:r>
              <a:rPr lang="pl-PL" b="1" dirty="0" smtClean="0"/>
              <a:t>ntegrację młodzieży </a:t>
            </a:r>
            <a:r>
              <a:rPr lang="pl-PL" dirty="0" smtClean="0"/>
              <a:t>uczestniczącej w programie.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69752" y="6132294"/>
            <a:ext cx="11449272" cy="1949252"/>
          </a:xfrm>
          <a:prstGeom prst="rect">
            <a:avLst/>
          </a:prstGeom>
          <a:noFill/>
          <a:ln w="12700" cap="flat">
            <a:solidFill>
              <a:schemeClr val="accent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/>
            <a:r>
              <a:rPr lang="pl-PL" sz="2400" dirty="0">
                <a:solidFill>
                  <a:schemeClr val="tx1"/>
                </a:solidFill>
              </a:rPr>
              <a:t>W opinii nauczycieli, </a:t>
            </a:r>
            <a:r>
              <a:rPr lang="pl-PL" sz="2400" b="1" dirty="0">
                <a:solidFill>
                  <a:schemeClr val="accent1"/>
                </a:solidFill>
              </a:rPr>
              <a:t>uczniowie bardzo skorzystali biorąc udział w projekcie</a:t>
            </a:r>
            <a:r>
              <a:rPr lang="pl-PL" sz="2400" dirty="0">
                <a:solidFill>
                  <a:schemeClr val="tx1"/>
                </a:solidFill>
              </a:rPr>
              <a:t>. </a:t>
            </a: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Przed </a:t>
            </a:r>
            <a:r>
              <a:rPr lang="pl-PL" sz="2400" dirty="0">
                <a:solidFill>
                  <a:schemeClr val="tx1"/>
                </a:solidFill>
              </a:rPr>
              <a:t>jego rozpoczęciem ich wiedza dotycząca ubezpieczeń społecznych była bardzo ograniczona, po jego zakończeniu </a:t>
            </a:r>
            <a:r>
              <a:rPr lang="pl-PL" sz="2400" b="1" dirty="0">
                <a:solidFill>
                  <a:schemeClr val="accent1"/>
                </a:solidFill>
              </a:rPr>
              <a:t>uczniowie zrozumieli temat i poruszane zagadnienia.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smtClean="0">
                <a:solidFill>
                  <a:schemeClr val="tx1"/>
                </a:solidFill>
              </a:rPr>
              <a:t>Część </a:t>
            </a:r>
            <a:r>
              <a:rPr lang="pl-PL" sz="2400" dirty="0">
                <a:solidFill>
                  <a:schemeClr val="tx1"/>
                </a:solidFill>
              </a:rPr>
              <a:t>z nich samodzielnie poszukiwała dodatkowych informacji, tak by przygotować jak najlepiej pracę końcową.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568" y="207744"/>
            <a:ext cx="3823886" cy="130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tekstu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Projekt z ZUS</a:t>
            </a:r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235971" y="921891"/>
            <a:ext cx="121048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b="1" dirty="0" smtClean="0">
                <a:solidFill>
                  <a:schemeClr val="tx1"/>
                </a:solidFill>
              </a:rPr>
              <a:t>Korzyści </a:t>
            </a:r>
            <a:r>
              <a:rPr lang="pl-PL" b="1" dirty="0">
                <a:solidFill>
                  <a:schemeClr val="tx1"/>
                </a:solidFill>
              </a:rPr>
              <a:t>dla uczniów </a:t>
            </a:r>
            <a:r>
              <a:rPr lang="pl-PL" b="1" dirty="0" smtClean="0">
                <a:solidFill>
                  <a:schemeClr val="tx1"/>
                </a:solidFill>
              </a:rPr>
              <a:t/>
            </a:r>
            <a:br>
              <a:rPr lang="pl-PL" b="1" dirty="0" smtClean="0">
                <a:solidFill>
                  <a:schemeClr val="tx1"/>
                </a:solidFill>
              </a:rPr>
            </a:br>
            <a:r>
              <a:rPr lang="pl-PL" b="1" dirty="0" smtClean="0">
                <a:solidFill>
                  <a:schemeClr val="tx1"/>
                </a:solidFill>
              </a:rPr>
              <a:t>wskazywane </a:t>
            </a:r>
            <a:r>
              <a:rPr lang="pl-PL" b="1" dirty="0">
                <a:solidFill>
                  <a:schemeClr val="tx1"/>
                </a:solidFill>
              </a:rPr>
              <a:t>przez nauczycieli </a:t>
            </a:r>
          </a:p>
        </p:txBody>
      </p:sp>
    </p:spTree>
    <p:extLst>
      <p:ext uri="{BB962C8B-B14F-4D97-AF65-F5344CB8AC3E}">
        <p14:creationId xmlns:p14="http://schemas.microsoft.com/office/powerpoint/2010/main" val="18743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2800" b="1" dirty="0" smtClean="0"/>
              <a:t>Podsumowanie ankiet </a:t>
            </a:r>
            <a:r>
              <a:rPr lang="pl-PL" sz="2800" b="1" u="sng" dirty="0" smtClean="0"/>
              <a:t>dla uczniów 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uczestniczących w pilotażu – </a:t>
            </a:r>
            <a:r>
              <a:rPr lang="pl-PL" sz="2800" b="1" dirty="0" smtClean="0">
                <a:solidFill>
                  <a:schemeClr val="accent1"/>
                </a:solidFill>
              </a:rPr>
              <a:t>135 ankiet</a:t>
            </a:r>
            <a:endParaRPr lang="pl-PL" sz="2800" b="1" dirty="0">
              <a:solidFill>
                <a:schemeClr val="accent1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381720" y="2418654"/>
            <a:ext cx="1245738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l"/>
            <a:r>
              <a:rPr lang="pl-PL" sz="2400" dirty="0" smtClean="0">
                <a:solidFill>
                  <a:schemeClr val="tx1"/>
                </a:solidFill>
              </a:rPr>
              <a:t>Uczniowie wskazali w ankietach, że </a:t>
            </a:r>
            <a:r>
              <a:rPr lang="pl-PL" sz="2400" u="sng" dirty="0" smtClean="0">
                <a:solidFill>
                  <a:schemeClr val="tx1"/>
                </a:solidFill>
              </a:rPr>
              <a:t>realizacja </a:t>
            </a:r>
            <a:r>
              <a:rPr lang="pl-PL" sz="2400" u="sng" dirty="0">
                <a:solidFill>
                  <a:schemeClr val="tx1"/>
                </a:solidFill>
              </a:rPr>
              <a:t>Projektu z ZUS </a:t>
            </a:r>
            <a:r>
              <a:rPr lang="pl-PL" sz="2400" dirty="0">
                <a:solidFill>
                  <a:schemeClr val="tx1"/>
                </a:solidFill>
              </a:rPr>
              <a:t>była </a:t>
            </a:r>
            <a:r>
              <a:rPr lang="pl-PL" sz="2400" dirty="0" smtClean="0">
                <a:solidFill>
                  <a:schemeClr val="tx1"/>
                </a:solidFill>
              </a:rPr>
              <a:t>dla nich:</a:t>
            </a:r>
          </a:p>
          <a:p>
            <a:pPr lvl="0" algn="l"/>
            <a:r>
              <a:rPr lang="pl-PL" sz="2400" dirty="0" smtClean="0">
                <a:solidFill>
                  <a:schemeClr val="tx1"/>
                </a:solidFill>
              </a:rPr>
              <a:t> </a:t>
            </a:r>
            <a:endParaRPr lang="pl-PL" sz="2400" dirty="0">
              <a:solidFill>
                <a:schemeClr val="tx1"/>
              </a:solidFill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82" y="3148608"/>
            <a:ext cx="12251037" cy="21816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509031" y="5854003"/>
            <a:ext cx="11947283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400" b="1" i="0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Tematyka lekcji i sposób prezentacji tematu </a:t>
            </a:r>
            <a:r>
              <a:rPr kumimoji="0" lang="pl-PL" sz="2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były dla </a:t>
            </a:r>
            <a:r>
              <a:rPr kumimoji="0" lang="pl-PL" sz="24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99% uczniów </a:t>
            </a:r>
            <a:r>
              <a:rPr kumimoji="0" lang="pl-PL" sz="2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/>
            </a:r>
            <a:br>
              <a:rPr kumimoji="0" lang="pl-PL" sz="2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</a:br>
            <a:r>
              <a:rPr kumimoji="0" lang="pl-PL" sz="2400" b="1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zrozumiałe i dobrze wprowadzały</a:t>
            </a:r>
            <a:r>
              <a:rPr kumimoji="0" lang="pl-PL" sz="2400" b="1" i="0" u="none" strike="noStrike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w temat ubezpieczeń społecznych</a:t>
            </a:r>
            <a:r>
              <a:rPr kumimoji="0" lang="pl-PL" sz="2400" b="0" i="0" u="none" strike="noStrike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. 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/>
            </a:r>
            <a:br>
              <a:rPr kumimoji="0" lang="pl-PL" sz="2400" b="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</a:br>
            <a:r>
              <a:rPr kumimoji="0" lang="pl-PL" sz="2400" b="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Zdecydowana większość uczniów deklaruje, że tematyka projektu i związane z nim </a:t>
            </a:r>
            <a:br>
              <a:rPr kumimoji="0" lang="pl-PL" sz="2400" b="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</a:br>
            <a:r>
              <a:rPr kumimoji="0" lang="pl-PL" sz="2400" b="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działania wymagały od nich </a:t>
            </a:r>
            <a:r>
              <a:rPr kumimoji="0" lang="pl-PL" sz="2400" b="1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poszukiwania dodatkowych informacji i zdobycia nowych </a:t>
            </a:r>
            <a:br>
              <a:rPr kumimoji="0" lang="pl-PL" sz="2400" b="1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</a:br>
            <a:r>
              <a:rPr kumimoji="0" lang="pl-PL" sz="2400" b="1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umiejętności. </a:t>
            </a:r>
            <a:endParaRPr kumimoji="0" lang="pl-PL" sz="2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656" y="268288"/>
            <a:ext cx="3823886" cy="130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tekstu 7"/>
          <p:cNvSpPr>
            <a:spLocks noGrp="1"/>
          </p:cNvSpPr>
          <p:nvPr>
            <p:ph type="body" sz="quarter" idx="10"/>
          </p:nvPr>
        </p:nvSpPr>
        <p:spPr>
          <a:xfrm>
            <a:off x="741760" y="77193"/>
            <a:ext cx="1836368" cy="381719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Projekt z ZUS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39013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analizait.pl/wp-content/uploads/2015/06/analityczneMysleni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443" y="4516760"/>
            <a:ext cx="66675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tekstu 3"/>
          <p:cNvSpPr>
            <a:spLocks noGrp="1"/>
          </p:cNvSpPr>
          <p:nvPr>
            <p:ph type="body" sz="quarter" idx="12"/>
          </p:nvPr>
        </p:nvSpPr>
        <p:spPr>
          <a:xfrm>
            <a:off x="741760" y="2428528"/>
            <a:ext cx="11665296" cy="266429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/>
              <a:t>P</a:t>
            </a:r>
            <a:r>
              <a:rPr lang="pl-PL" b="1" dirty="0" smtClean="0"/>
              <a:t>onad 70% uczniów </a:t>
            </a:r>
            <a:r>
              <a:rPr lang="pl-PL" dirty="0" smtClean="0"/>
              <a:t>twierdzi, że </a:t>
            </a:r>
            <a:r>
              <a:rPr lang="pl-PL" b="1" dirty="0" smtClean="0">
                <a:solidFill>
                  <a:schemeClr val="accent1"/>
                </a:solidFill>
              </a:rPr>
              <a:t>projekt umożliwił im zdobycie </a:t>
            </a:r>
            <a:r>
              <a:rPr lang="pl-PL" dirty="0" smtClean="0"/>
              <a:t>nowej, praktycznej wiedzy i umiejętności przydatnych w późniejszym życiu zawodowym.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 smtClean="0"/>
              <a:t>Ponad 40% uczniów </a:t>
            </a:r>
            <a:r>
              <a:rPr lang="pl-PL" dirty="0" smtClean="0"/>
              <a:t>uważa, że </a:t>
            </a:r>
            <a:r>
              <a:rPr lang="pl-PL" b="1" dirty="0" smtClean="0">
                <a:solidFill>
                  <a:schemeClr val="accent1"/>
                </a:solidFill>
              </a:rPr>
              <a:t>projekt zainspirował ich </a:t>
            </a:r>
            <a:r>
              <a:rPr lang="pl-PL" dirty="0" smtClean="0"/>
              <a:t>do szukania odniesień </a:t>
            </a:r>
            <a:br>
              <a:rPr lang="pl-PL" dirty="0" smtClean="0"/>
            </a:br>
            <a:r>
              <a:rPr lang="pl-PL" dirty="0" smtClean="0"/>
              <a:t>w najbliższym otoczeniu (rodzina, znajomi, sąsiedzi itd.) i rozmów na temat ubezpieczeń społecznych.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 smtClean="0"/>
              <a:t>36% uczniów </a:t>
            </a:r>
            <a:r>
              <a:rPr lang="pl-PL" dirty="0" smtClean="0"/>
              <a:t>wskazało, że projekt inspirował ich do </a:t>
            </a:r>
            <a:r>
              <a:rPr lang="pl-PL" b="1" dirty="0" smtClean="0"/>
              <a:t>samodzielnego myślenia</a:t>
            </a:r>
            <a:r>
              <a:rPr lang="pl-PL" dirty="0" smtClean="0"/>
              <a:t>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1401006" y="5524872"/>
            <a:ext cx="5217140" cy="2257028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pl-PL" sz="2800" b="1" dirty="0" smtClean="0">
                <a:solidFill>
                  <a:schemeClr val="bg1"/>
                </a:solidFill>
              </a:rPr>
              <a:t>Blisko </a:t>
            </a:r>
            <a:r>
              <a:rPr lang="pl-PL" sz="2800" b="1" dirty="0">
                <a:solidFill>
                  <a:schemeClr val="bg1"/>
                </a:solidFill>
              </a:rPr>
              <a:t>30% </a:t>
            </a:r>
            <a:r>
              <a:rPr lang="pl-PL" sz="2800" b="1" dirty="0" smtClean="0">
                <a:solidFill>
                  <a:schemeClr val="bg1"/>
                </a:solidFill>
              </a:rPr>
              <a:t>uczniów </a:t>
            </a:r>
            <a:r>
              <a:rPr lang="pl-PL" sz="2800" dirty="0" smtClean="0">
                <a:solidFill>
                  <a:schemeClr val="bg1"/>
                </a:solidFill>
              </a:rPr>
              <a:t>zaznaczyło, że n</a:t>
            </a:r>
            <a:r>
              <a:rPr kumimoji="0" lang="pl-PL" sz="2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Light"/>
              </a:rPr>
              <a:t>ajtrudniejsze w projekcie </a:t>
            </a:r>
            <a:br>
              <a:rPr kumimoji="0" lang="pl-PL" sz="2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Light"/>
              </a:rPr>
            </a:br>
            <a:r>
              <a:rPr kumimoji="0" lang="pl-PL" sz="2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Light"/>
              </a:rPr>
              <a:t>było</a:t>
            </a:r>
            <a:r>
              <a:rPr kumimoji="0" lang="pl-PL" sz="28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Light"/>
              </a:rPr>
              <a:t> dla nich </a:t>
            </a:r>
            <a:br>
              <a:rPr kumimoji="0" lang="pl-PL" sz="28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Light"/>
              </a:rPr>
            </a:br>
            <a:r>
              <a:rPr kumimoji="0" lang="pl-PL" sz="2800" b="1" i="0" u="none" strike="noStrike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sym typeface="Helvetica Light"/>
              </a:rPr>
              <a:t>znalezienie, zebranie </a:t>
            </a:r>
            <a:br>
              <a:rPr kumimoji="0" lang="pl-PL" sz="2800" b="1" i="0" u="none" strike="noStrike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sym typeface="Helvetica Light"/>
              </a:rPr>
            </a:br>
            <a:r>
              <a:rPr kumimoji="0" lang="pl-PL" sz="2800" b="1" i="0" u="none" strike="noStrike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sym typeface="Helvetica Light"/>
              </a:rPr>
              <a:t>i zrozumienie informacji.</a:t>
            </a:r>
            <a:endParaRPr kumimoji="0" lang="pl-PL" sz="2800" b="1" i="0" u="none" strike="noStrike" cap="none" spc="0" normalizeH="0" baseline="0" dirty="0" smtClean="0">
              <a:ln>
                <a:noFill/>
              </a:ln>
              <a:solidFill>
                <a:schemeClr val="accent1"/>
              </a:solidFill>
              <a:effectLst/>
              <a:uFillTx/>
              <a:sym typeface="Helvetica Light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656" y="268288"/>
            <a:ext cx="3823886" cy="130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ymbol zastępczy tekstu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Projekt z ZUS</a:t>
            </a:r>
          </a:p>
          <a:p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381720" y="831766"/>
            <a:ext cx="691276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Uczniowie – wnioski z ankiet</a:t>
            </a:r>
            <a:endParaRPr kumimoji="0" lang="pl-PL" sz="3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943019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2.bp.blogspot.com/-UT_rx6RYIlU/USTKhUpLt8I/AAAAAAAAACo/tdGd_XL43m0/s1600/thinking-childre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104" y="1745246"/>
            <a:ext cx="6093180" cy="386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tekstu 3"/>
          <p:cNvSpPr>
            <a:spLocks noGrp="1"/>
          </p:cNvSpPr>
          <p:nvPr>
            <p:ph type="body" sz="quarter" idx="12"/>
          </p:nvPr>
        </p:nvSpPr>
        <p:spPr>
          <a:xfrm>
            <a:off x="425993" y="2212504"/>
            <a:ext cx="7672398" cy="228431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u="sng" dirty="0" smtClean="0"/>
              <a:t>W całym projekcie </a:t>
            </a:r>
            <a:r>
              <a:rPr lang="pl-PL" b="1" u="sng" dirty="0" smtClean="0"/>
              <a:t>uczniom najbardziej podobało się</a:t>
            </a:r>
            <a:r>
              <a:rPr lang="pl-PL" u="sng" dirty="0" smtClean="0"/>
              <a:t>:</a:t>
            </a:r>
          </a:p>
          <a:p>
            <a:endParaRPr lang="pl-PL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1"/>
                </a:solidFill>
              </a:rPr>
              <a:t>z</a:t>
            </a:r>
            <a:r>
              <a:rPr lang="pl-PL" b="1" dirty="0" smtClean="0">
                <a:solidFill>
                  <a:schemeClr val="accent1"/>
                </a:solidFill>
              </a:rPr>
              <a:t>dobywanie nowych informacji i umiejętności </a:t>
            </a:r>
            <a:r>
              <a:rPr lang="pl-PL" dirty="0" smtClean="0"/>
              <a:t>– 32%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1"/>
                </a:solidFill>
              </a:rPr>
              <a:t>p</a:t>
            </a:r>
            <a:r>
              <a:rPr lang="pl-PL" b="1" dirty="0" smtClean="0">
                <a:solidFill>
                  <a:schemeClr val="accent1"/>
                </a:solidFill>
              </a:rPr>
              <a:t>raca w zespole </a:t>
            </a:r>
            <a:r>
              <a:rPr lang="pl-PL" dirty="0" smtClean="0"/>
              <a:t>– 31%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/>
                </a:solidFill>
              </a:rPr>
              <a:t>t</a:t>
            </a:r>
            <a:r>
              <a:rPr lang="pl-PL" dirty="0" smtClean="0">
                <a:solidFill>
                  <a:schemeClr val="accent1"/>
                </a:solidFill>
              </a:rPr>
              <a:t>worzenie pracy końcowej </a:t>
            </a:r>
            <a:r>
              <a:rPr lang="pl-PL" dirty="0" smtClean="0"/>
              <a:t>– 24%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726198" y="5355835"/>
            <a:ext cx="6570663" cy="2010807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Na pytanie </a:t>
            </a:r>
            <a:r>
              <a:rPr kumimoji="0" lang="pl-PL" sz="2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co najbardziej </a:t>
            </a:r>
            <a:br>
              <a:rPr kumimoji="0" lang="pl-PL" sz="2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</a:br>
            <a:r>
              <a:rPr kumimoji="0" lang="pl-PL" sz="2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NIE podobało się </a:t>
            </a:r>
            <a:r>
              <a:rPr kumimoji="0" lang="pl-PL" sz="2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uczniom </a:t>
            </a:r>
            <a:br>
              <a:rPr kumimoji="0" lang="pl-PL" sz="2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</a:br>
            <a:r>
              <a:rPr kumimoji="0" lang="pl-PL" sz="2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 całym projekcie, </a:t>
            </a:r>
            <a:br>
              <a:rPr kumimoji="0" lang="pl-PL" sz="2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</a:br>
            <a:r>
              <a:rPr kumimoji="0" lang="pl-PL" sz="2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większość odpowiedziała, </a:t>
            </a:r>
            <a:br>
              <a:rPr kumimoji="0" lang="pl-PL" sz="2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</a:br>
            <a:r>
              <a:rPr kumimoji="0" lang="pl-PL" sz="2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że </a:t>
            </a:r>
            <a:r>
              <a:rPr kumimoji="0" lang="pl-PL" sz="2800" b="1" i="0" u="sng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wszystko było fajne</a:t>
            </a:r>
            <a:r>
              <a:rPr kumimoji="0" lang="pl-PL" sz="2800" b="0" i="0" u="sng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.</a:t>
            </a:r>
            <a:endParaRPr kumimoji="0" lang="pl-PL" sz="2800" b="0" i="0" u="sng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656" y="268288"/>
            <a:ext cx="3823886" cy="130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ymbol zastępczy tekstu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Projekt z ZUS</a:t>
            </a:r>
          </a:p>
          <a:p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81720" y="831766"/>
            <a:ext cx="691276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Uczniowie – wnioski z ankiet</a:t>
            </a:r>
            <a:endParaRPr kumimoji="0" lang="pl-PL" sz="3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0244" name="Picture 4" descr="http://i.ndtvimg.com/mt/2014-03/OK_Think_Stock_360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376" y="5956920"/>
            <a:ext cx="3429000" cy="25717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0804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maria.wierzchon\Desktop\beznazw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857" y="1673818"/>
            <a:ext cx="1146344" cy="263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tekstu 3"/>
          <p:cNvSpPr>
            <a:spLocks noGrp="1"/>
          </p:cNvSpPr>
          <p:nvPr>
            <p:ph type="body" sz="quarter" idx="12"/>
          </p:nvPr>
        </p:nvSpPr>
        <p:spPr>
          <a:xfrm>
            <a:off x="813768" y="2212504"/>
            <a:ext cx="10341234" cy="1673217"/>
          </a:xfrm>
        </p:spPr>
        <p:txBody>
          <a:bodyPr/>
          <a:lstStyle/>
          <a:p>
            <a:r>
              <a:rPr lang="pl-PL" dirty="0" smtClean="0"/>
              <a:t>W czasie pracy w projekcie uczniowie </a:t>
            </a:r>
            <a:r>
              <a:rPr lang="pl-PL" b="1" dirty="0" smtClean="0"/>
              <a:t>dowiedzieli się i uświadomili sobie</a:t>
            </a:r>
            <a:r>
              <a:rPr lang="pl-PL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ż</a:t>
            </a:r>
            <a:r>
              <a:rPr lang="pl-PL" dirty="0" smtClean="0"/>
              <a:t>e </a:t>
            </a:r>
            <a:r>
              <a:rPr lang="pl-PL" b="1" dirty="0" smtClean="0">
                <a:solidFill>
                  <a:schemeClr val="accent1"/>
                </a:solidFill>
              </a:rPr>
              <a:t>ubezpieczenia społeczne są ważne </a:t>
            </a:r>
            <a:r>
              <a:rPr lang="pl-PL" dirty="0" smtClean="0"/>
              <a:t>– 22%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jakie są </a:t>
            </a:r>
            <a:r>
              <a:rPr lang="pl-PL" b="1" dirty="0" smtClean="0">
                <a:solidFill>
                  <a:schemeClr val="accent1"/>
                </a:solidFill>
              </a:rPr>
              <a:t>rodzaje ubezpieczeń </a:t>
            </a:r>
            <a:r>
              <a:rPr lang="pl-PL" dirty="0" smtClean="0"/>
              <a:t>– 21%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j</a:t>
            </a:r>
            <a:r>
              <a:rPr lang="pl-PL" dirty="0" smtClean="0"/>
              <a:t>akie korzyści daje ZUS i że jest </a:t>
            </a:r>
            <a:r>
              <a:rPr lang="pl-PL" b="1" dirty="0" smtClean="0">
                <a:solidFill>
                  <a:schemeClr val="accent1"/>
                </a:solidFill>
              </a:rPr>
              <a:t>ważnym organem państwa </a:t>
            </a:r>
            <a:r>
              <a:rPr lang="pl-PL" dirty="0" smtClean="0"/>
              <a:t>– 19%</a:t>
            </a: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 smtClean="0"/>
          </a:p>
          <a:p>
            <a:endParaRPr lang="pl-PL" dirty="0" smtClean="0"/>
          </a:p>
        </p:txBody>
      </p:sp>
      <p:sp>
        <p:nvSpPr>
          <p:cNvPr id="8" name="pole tekstowe 7"/>
          <p:cNvSpPr txBox="1"/>
          <p:nvPr/>
        </p:nvSpPr>
        <p:spPr>
          <a:xfrm>
            <a:off x="3099968" y="4304771"/>
            <a:ext cx="9904831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Uczniowie chcieliby </a:t>
            </a:r>
            <a:r>
              <a:rPr kumimoji="0" lang="pl-PL" sz="24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dowiedzieć się więcej </a:t>
            </a:r>
            <a:r>
              <a:rPr kumimoji="0" lang="pl-PL" sz="2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:</a:t>
            </a:r>
          </a:p>
          <a:p>
            <a:pPr marL="342900" marR="0" indent="-3429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sz="2400" b="1" dirty="0" smtClean="0">
                <a:solidFill>
                  <a:schemeClr val="tx1"/>
                </a:solidFill>
              </a:rPr>
              <a:t>o emeryturach i innych świadczeniach </a:t>
            </a:r>
            <a:r>
              <a:rPr lang="pl-PL" sz="2400" dirty="0" smtClean="0">
                <a:solidFill>
                  <a:schemeClr val="tx1"/>
                </a:solidFill>
              </a:rPr>
              <a:t>wypłacanych przez ZUS – 19% </a:t>
            </a:r>
          </a:p>
          <a:p>
            <a:pPr marL="342900" marR="0" indent="-3429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sz="2400" dirty="0" smtClean="0">
                <a:solidFill>
                  <a:schemeClr val="tx1"/>
                </a:solidFill>
              </a:rPr>
              <a:t>o t</a:t>
            </a:r>
            <a:r>
              <a:rPr kumimoji="0" lang="pl-PL" sz="2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ym </a:t>
            </a:r>
            <a:r>
              <a:rPr kumimoji="0" lang="pl-PL" sz="24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jak działa Zakład Ubezpieczeń</a:t>
            </a:r>
            <a:r>
              <a:rPr kumimoji="0" lang="pl-PL" sz="2400" b="1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Społecznych </a:t>
            </a:r>
            <a:r>
              <a:rPr kumimoji="0" lang="pl-PL" sz="2400" b="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– 16%</a:t>
            </a:r>
          </a:p>
          <a:p>
            <a:pPr marL="342900" marR="0" indent="-3429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sz="2400" b="1" dirty="0">
                <a:solidFill>
                  <a:schemeClr val="tx1"/>
                </a:solidFill>
              </a:rPr>
              <a:t>o</a:t>
            </a:r>
            <a:r>
              <a:rPr lang="pl-PL" sz="2400" b="1" baseline="0" dirty="0" smtClean="0">
                <a:solidFill>
                  <a:schemeClr val="tx1"/>
                </a:solidFill>
              </a:rPr>
              <a:t> roli ubezpieczeń społecznych </a:t>
            </a:r>
            <a:r>
              <a:rPr lang="pl-PL" sz="2400" baseline="0" dirty="0" smtClean="0">
                <a:solidFill>
                  <a:schemeClr val="tx1"/>
                </a:solidFill>
              </a:rPr>
              <a:t>w życiu – 12%</a:t>
            </a:r>
            <a:endParaRPr kumimoji="0" lang="pl-PL" sz="2400" b="0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163007" y="6425163"/>
            <a:ext cx="9071197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Uczniowie chcieliby </a:t>
            </a:r>
            <a:r>
              <a:rPr kumimoji="0" lang="pl-PL" sz="24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więcej</a:t>
            </a:r>
            <a:r>
              <a:rPr kumimoji="0" lang="pl-PL" sz="2400" b="1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lekcji z tego zakresu wyjaśniających</a:t>
            </a:r>
            <a:r>
              <a:rPr kumimoji="0" lang="pl-PL" sz="2400" b="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:</a:t>
            </a:r>
          </a:p>
          <a:p>
            <a:pPr marL="342900" marR="0" indent="-3429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sz="2400" b="1" dirty="0">
                <a:solidFill>
                  <a:schemeClr val="accent1"/>
                </a:solidFill>
              </a:rPr>
              <a:t>r</a:t>
            </a:r>
            <a:r>
              <a:rPr kumimoji="0" lang="pl-PL" sz="2400" b="1" i="0" u="none" strike="noStrike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sym typeface="Helvetica Light"/>
              </a:rPr>
              <a:t>olę ubezpieczeń społecznych</a:t>
            </a:r>
            <a:r>
              <a:rPr kumimoji="0" lang="pl-PL" sz="2400" b="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;</a:t>
            </a:r>
          </a:p>
          <a:p>
            <a:pPr marL="342900" indent="-342900" algn="l" rtl="0" latinLnBrk="1" hangingPunct="0"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chemeClr val="accent1"/>
                </a:solidFill>
              </a:rPr>
              <a:t>„czy w przyszłości nie zabraknie pieniędzy na moją emeryturę”;</a:t>
            </a:r>
          </a:p>
          <a:p>
            <a:pPr marL="342900" indent="-342900" algn="l" rtl="0" latinLnBrk="1" hangingPunct="0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chemeClr val="accent1"/>
                </a:solidFill>
              </a:rPr>
              <a:t>j</a:t>
            </a:r>
            <a:r>
              <a:rPr lang="pl-PL" sz="2400" b="1" dirty="0" smtClean="0">
                <a:solidFill>
                  <a:schemeClr val="accent1"/>
                </a:solidFill>
              </a:rPr>
              <a:t>ak wygląda praca w ZUS;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656" y="268288"/>
            <a:ext cx="3823886" cy="130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tekstu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Projekt z ZUS</a:t>
            </a:r>
          </a:p>
          <a:p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381720" y="831766"/>
            <a:ext cx="691276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Uczniowie – wnioski z ankiet</a:t>
            </a:r>
            <a:endParaRPr kumimoji="0" lang="pl-PL" sz="3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Minus 1"/>
          <p:cNvSpPr/>
          <p:nvPr/>
        </p:nvSpPr>
        <p:spPr>
          <a:xfrm>
            <a:off x="-724305" y="4012704"/>
            <a:ext cx="11679162" cy="45719"/>
          </a:xfrm>
          <a:prstGeom prst="mathMinus">
            <a:avLst/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Minus 12"/>
          <p:cNvSpPr/>
          <p:nvPr/>
        </p:nvSpPr>
        <p:spPr>
          <a:xfrm>
            <a:off x="1488115" y="6172944"/>
            <a:ext cx="12730485" cy="45719"/>
          </a:xfrm>
          <a:prstGeom prst="mathMinus">
            <a:avLst/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25" y="4681833"/>
            <a:ext cx="2953234" cy="350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5158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Projekt z ZUS</a:t>
            </a: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2"/>
          </p:nvPr>
        </p:nvSpPr>
        <p:spPr>
          <a:xfrm>
            <a:off x="391020" y="5522761"/>
            <a:ext cx="8415636" cy="2016224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Zakład Ubezpieczeń Społecznych </a:t>
            </a:r>
            <a:br>
              <a:rPr lang="pl-PL" b="1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zaproponował gotowy </a:t>
            </a:r>
            <a:r>
              <a:rPr lang="pl-PL" dirty="0">
                <a:solidFill>
                  <a:schemeClr val="bg1"/>
                </a:solidFill>
              </a:rPr>
              <a:t>projekt </a:t>
            </a: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powiązany </a:t>
            </a:r>
            <a:r>
              <a:rPr lang="pl-PL" dirty="0">
                <a:solidFill>
                  <a:schemeClr val="bg1"/>
                </a:solidFill>
              </a:rPr>
              <a:t>z programem WOS w gimnazjum, </a:t>
            </a: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który </a:t>
            </a:r>
            <a:r>
              <a:rPr lang="pl-PL" b="1" dirty="0">
                <a:solidFill>
                  <a:schemeClr val="bg1"/>
                </a:solidFill>
              </a:rPr>
              <a:t>bezpośrednio nawiązuje do praw i obowiązków pracowniczych </a:t>
            </a:r>
            <a:r>
              <a:rPr lang="pl-PL" b="1" dirty="0" smtClean="0">
                <a:solidFill>
                  <a:schemeClr val="bg1"/>
                </a:solidFill>
              </a:rPr>
              <a:t>oraz ubezpieczeń społecznych.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656" y="268288"/>
            <a:ext cx="3823886" cy="130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81720" y="857350"/>
            <a:ext cx="712879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4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Zakres tematyczny projektu</a:t>
            </a:r>
            <a:endParaRPr kumimoji="0" lang="pl-PL" sz="4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81720" y="3220616"/>
            <a:ext cx="8424936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pl-PL" sz="2400" dirty="0">
                <a:solidFill>
                  <a:schemeClr val="tx1"/>
                </a:solidFill>
              </a:rPr>
              <a:t>Zakres tematyczny projektu edukacyjnego powinien być </a:t>
            </a: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związany </a:t>
            </a:r>
            <a:r>
              <a:rPr lang="pl-PL" sz="2400" dirty="0">
                <a:solidFill>
                  <a:schemeClr val="tx1"/>
                </a:solidFill>
              </a:rPr>
              <a:t>z programem nauczania zawartym w podstawie </a:t>
            </a: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programowej </a:t>
            </a:r>
            <a:r>
              <a:rPr lang="pl-PL" sz="2400" dirty="0">
                <a:solidFill>
                  <a:schemeClr val="tx1"/>
                </a:solidFill>
              </a:rPr>
              <a:t>kształcenia ogólnego dla gimnazjów </a:t>
            </a: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albo </a:t>
            </a:r>
            <a:r>
              <a:rPr lang="pl-PL" sz="2400" dirty="0">
                <a:solidFill>
                  <a:schemeClr val="tx1"/>
                </a:solidFill>
              </a:rPr>
              <a:t>zawierać treści spoza tej podstawy. 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823" y="2526360"/>
            <a:ext cx="3569863" cy="5012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5637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b="1" dirty="0"/>
              <a:t>Cel główny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76183" y="2788568"/>
            <a:ext cx="8064896" cy="3426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l-PL" sz="2400" dirty="0">
                <a:solidFill>
                  <a:schemeClr val="tx1"/>
                </a:solidFill>
              </a:rPr>
              <a:t>Celem gimnazjalnego</a:t>
            </a:r>
            <a:r>
              <a:rPr lang="pl-PL" sz="2400" i="1" dirty="0">
                <a:solidFill>
                  <a:schemeClr val="tx1"/>
                </a:solidFill>
              </a:rPr>
              <a:t> </a:t>
            </a:r>
            <a:r>
              <a:rPr lang="pl-PL" sz="2400" dirty="0" smtClean="0">
                <a:solidFill>
                  <a:schemeClr val="tx1"/>
                </a:solidFill>
              </a:rPr>
              <a:t>„Projektu </a:t>
            </a:r>
            <a:r>
              <a:rPr lang="pl-PL" sz="2400" dirty="0">
                <a:solidFill>
                  <a:schemeClr val="tx1"/>
                </a:solidFill>
              </a:rPr>
              <a:t>z </a:t>
            </a:r>
            <a:r>
              <a:rPr lang="pl-PL" sz="2400" dirty="0" smtClean="0">
                <a:solidFill>
                  <a:schemeClr val="tx1"/>
                </a:solidFill>
              </a:rPr>
              <a:t>ZUS” </a:t>
            </a:r>
            <a:r>
              <a:rPr lang="pl-PL" sz="2400" dirty="0">
                <a:solidFill>
                  <a:schemeClr val="tx1"/>
                </a:solidFill>
              </a:rPr>
              <a:t>jest </a:t>
            </a:r>
            <a:r>
              <a:rPr lang="pl-PL" sz="2400" b="1" dirty="0">
                <a:solidFill>
                  <a:schemeClr val="tx1"/>
                </a:solidFill>
              </a:rPr>
              <a:t>wykształcenie </a:t>
            </a:r>
            <a:r>
              <a:rPr lang="pl-PL" sz="2400" b="1" dirty="0" smtClean="0">
                <a:solidFill>
                  <a:schemeClr val="tx1"/>
                </a:solidFill>
              </a:rPr>
              <a:t/>
            </a:r>
            <a:br>
              <a:rPr lang="pl-PL" sz="2400" b="1" dirty="0" smtClean="0">
                <a:solidFill>
                  <a:schemeClr val="tx1"/>
                </a:solidFill>
              </a:rPr>
            </a:br>
            <a:r>
              <a:rPr lang="pl-PL" sz="2400" b="1" dirty="0" smtClean="0">
                <a:solidFill>
                  <a:schemeClr val="tx1"/>
                </a:solidFill>
              </a:rPr>
              <a:t>u </a:t>
            </a:r>
            <a:r>
              <a:rPr lang="pl-PL" sz="2400" b="1" dirty="0">
                <a:solidFill>
                  <a:schemeClr val="tx1"/>
                </a:solidFill>
              </a:rPr>
              <a:t>młodych ludzi świadomości dotyczącej ubezpieczeń społecznych</a:t>
            </a:r>
            <a:r>
              <a:rPr lang="pl-PL" sz="2400" dirty="0">
                <a:solidFill>
                  <a:schemeClr val="tx1"/>
                </a:solidFill>
              </a:rPr>
              <a:t>, co przyda się im </a:t>
            </a:r>
            <a:r>
              <a:rPr lang="pl-PL" sz="2400" dirty="0" smtClean="0">
                <a:solidFill>
                  <a:schemeClr val="tx1"/>
                </a:solidFill>
              </a:rPr>
              <a:t>w </a:t>
            </a:r>
            <a:r>
              <a:rPr lang="pl-PL" sz="2400" dirty="0">
                <a:solidFill>
                  <a:schemeClr val="tx1"/>
                </a:solidFill>
              </a:rPr>
              <a:t>przyszłości. </a:t>
            </a:r>
            <a:endParaRPr lang="pl-PL" sz="2400" dirty="0" smtClean="0">
              <a:solidFill>
                <a:schemeClr val="tx1"/>
              </a:solidFill>
            </a:endParaRPr>
          </a:p>
          <a:p>
            <a:endParaRPr lang="pl-PL" sz="2400" dirty="0" smtClean="0">
              <a:solidFill>
                <a:schemeClr val="tx1"/>
              </a:solidFill>
            </a:endParaRPr>
          </a:p>
          <a:p>
            <a:endParaRPr lang="pl-PL" sz="2400" dirty="0">
              <a:solidFill>
                <a:schemeClr val="tx1"/>
              </a:solidFill>
            </a:endParaRPr>
          </a:p>
          <a:p>
            <a:r>
              <a:rPr lang="pl-PL" sz="2400" dirty="0" smtClean="0">
                <a:solidFill>
                  <a:schemeClr val="tx1"/>
                </a:solidFill>
              </a:rPr>
              <a:t>W </a:t>
            </a:r>
            <a:r>
              <a:rPr lang="pl-PL" sz="2400" dirty="0">
                <a:solidFill>
                  <a:schemeClr val="tx1"/>
                </a:solidFill>
              </a:rPr>
              <a:t>trakcie realizacji projektu poznają </a:t>
            </a:r>
            <a:r>
              <a:rPr lang="pl-PL" sz="2400" u="sng" dirty="0">
                <a:solidFill>
                  <a:schemeClr val="tx1"/>
                </a:solidFill>
              </a:rPr>
              <a:t>podstawy obowiązującego systemu ubezpieczeń społecznych, obowiązki jego uczestników oraz świadczenia przysługujące ubezpieczonym.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656" y="268288"/>
            <a:ext cx="3823886" cy="130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www.gimnazjum2.sulechow.pl/img/zajawki/2010-2011/_ico/projekt_eduk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57" y="2906573"/>
            <a:ext cx="4391908" cy="330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ymbol zastępczy tekstu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Projekt z ZUS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95634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Projekt z ZUS</a:t>
            </a:r>
            <a:endParaRPr lang="pl-PL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4"/>
          </p:nvPr>
        </p:nvSpPr>
        <p:spPr>
          <a:xfrm>
            <a:off x="741760" y="3035949"/>
            <a:ext cx="9793088" cy="2416915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pl-PL" sz="2400" b="1" dirty="0" smtClean="0">
                <a:latin typeface="+mn-lt"/>
              </a:rPr>
              <a:t>W czerwcu 2016 r. </a:t>
            </a:r>
            <a:r>
              <a:rPr lang="pl-PL" sz="2400" dirty="0" smtClean="0">
                <a:latin typeface="+mn-lt"/>
              </a:rPr>
              <a:t>odbył się pilotaż projektu, w którym wzięło udział: </a:t>
            </a:r>
            <a:endParaRPr lang="pl-PL" sz="2400" dirty="0">
              <a:latin typeface="+mn-lt"/>
            </a:endParaRPr>
          </a:p>
          <a:p>
            <a:pPr algn="l">
              <a:lnSpc>
                <a:spcPct val="150000"/>
              </a:lnSpc>
            </a:pPr>
            <a:r>
              <a:rPr lang="pl-PL" sz="2400" dirty="0" smtClean="0">
                <a:latin typeface="Arial"/>
                <a:cs typeface="Arial"/>
              </a:rPr>
              <a:t>»</a:t>
            </a:r>
            <a:r>
              <a:rPr lang="pl-PL" sz="2400" dirty="0"/>
              <a:t> </a:t>
            </a:r>
            <a:r>
              <a:rPr lang="pl-PL" sz="2400" b="1" dirty="0" smtClean="0">
                <a:solidFill>
                  <a:schemeClr val="accent1"/>
                </a:solidFill>
                <a:latin typeface="+mn-lt"/>
              </a:rPr>
              <a:t>11 szkół </a:t>
            </a:r>
            <a:r>
              <a:rPr lang="pl-PL" sz="2400" dirty="0" smtClean="0">
                <a:solidFill>
                  <a:schemeClr val="accent1"/>
                </a:solidFill>
                <a:latin typeface="+mn-lt"/>
              </a:rPr>
              <a:t>gimnazjalnych</a:t>
            </a:r>
          </a:p>
          <a:p>
            <a:pPr algn="l">
              <a:lnSpc>
                <a:spcPct val="150000"/>
              </a:lnSpc>
            </a:pPr>
            <a:r>
              <a:rPr lang="pl-PL" sz="2400" dirty="0" smtClean="0">
                <a:latin typeface="Arial"/>
                <a:cs typeface="Arial"/>
              </a:rPr>
              <a:t>»</a:t>
            </a:r>
            <a:r>
              <a:rPr lang="pl-PL" sz="2400" dirty="0"/>
              <a:t> </a:t>
            </a:r>
            <a:r>
              <a:rPr lang="pl-PL" sz="2400" b="1" dirty="0">
                <a:solidFill>
                  <a:schemeClr val="accent1"/>
                </a:solidFill>
                <a:latin typeface="+mn-lt"/>
              </a:rPr>
              <a:t>16</a:t>
            </a:r>
            <a:r>
              <a:rPr lang="pl-PL" sz="2400" dirty="0">
                <a:solidFill>
                  <a:schemeClr val="accent1"/>
                </a:solidFill>
                <a:latin typeface="+mn-lt"/>
              </a:rPr>
              <a:t> nauczycieli </a:t>
            </a:r>
          </a:p>
          <a:p>
            <a:pPr algn="l">
              <a:lnSpc>
                <a:spcPct val="150000"/>
              </a:lnSpc>
            </a:pPr>
            <a:r>
              <a:rPr lang="pl-PL" sz="2400" dirty="0" smtClean="0">
                <a:latin typeface="Arial"/>
                <a:cs typeface="Arial"/>
              </a:rPr>
              <a:t>»</a:t>
            </a:r>
            <a:r>
              <a:rPr lang="pl-PL" sz="24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pl-PL" sz="2400" b="1" dirty="0">
                <a:solidFill>
                  <a:schemeClr val="accent1"/>
                </a:solidFill>
                <a:latin typeface="+mn-lt"/>
              </a:rPr>
              <a:t>272</a:t>
            </a:r>
            <a:r>
              <a:rPr lang="pl-PL" sz="24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pl-PL" sz="2400" dirty="0" smtClean="0">
                <a:solidFill>
                  <a:schemeClr val="accent1"/>
                </a:solidFill>
                <a:latin typeface="+mn-lt"/>
              </a:rPr>
              <a:t>uczniów</a:t>
            </a:r>
            <a:br>
              <a:rPr lang="pl-PL" sz="2400" dirty="0" smtClean="0">
                <a:solidFill>
                  <a:schemeClr val="accent1"/>
                </a:solidFill>
                <a:latin typeface="+mn-lt"/>
              </a:rPr>
            </a:br>
            <a:endParaRPr lang="pl-PL" sz="24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41760" y="5452864"/>
            <a:ext cx="1156078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l"/>
            <a:r>
              <a:rPr lang="pl-PL" sz="2400" dirty="0" smtClean="0">
                <a:solidFill>
                  <a:schemeClr val="tx1"/>
                </a:solidFill>
              </a:rPr>
              <a:t>z </a:t>
            </a:r>
            <a:r>
              <a:rPr lang="pl-PL" sz="2400" dirty="0">
                <a:solidFill>
                  <a:schemeClr val="tx1"/>
                </a:solidFill>
              </a:rPr>
              <a:t>terenu </a:t>
            </a:r>
            <a:r>
              <a:rPr lang="pl-PL" sz="2400" dirty="0" smtClean="0">
                <a:solidFill>
                  <a:schemeClr val="tx1"/>
                </a:solidFill>
              </a:rPr>
              <a:t>I, II i III Oddziału ZUS </a:t>
            </a:r>
            <a:r>
              <a:rPr lang="pl-PL" sz="2400" dirty="0">
                <a:solidFill>
                  <a:schemeClr val="tx1"/>
                </a:solidFill>
              </a:rPr>
              <a:t>w </a:t>
            </a:r>
            <a:r>
              <a:rPr lang="pl-PL" sz="2400" dirty="0" smtClean="0">
                <a:solidFill>
                  <a:schemeClr val="tx1"/>
                </a:solidFill>
              </a:rPr>
              <a:t>Warszawie oraz z terenu Oddziału ZUS w Olsztynie. 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664" y="253258"/>
            <a:ext cx="3823886" cy="130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741760" y="1307207"/>
            <a:ext cx="8280920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4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Pilotaż „Projektu z ZUS”</a:t>
            </a:r>
            <a:endParaRPr kumimoji="0" lang="pl-PL" sz="4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4098" name="Picture 2" descr="Znalezione obrazy dla zapytania pilotaż projekt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069" y="1560782"/>
            <a:ext cx="3267075" cy="14001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ymbol zastępczy tekstu 6"/>
          <p:cNvSpPr>
            <a:spLocks noGrp="1"/>
          </p:cNvSpPr>
          <p:nvPr>
            <p:ph type="body" sz="quarter" idx="11"/>
          </p:nvPr>
        </p:nvSpPr>
        <p:spPr>
          <a:xfrm>
            <a:off x="741760" y="6388968"/>
            <a:ext cx="11682384" cy="1296144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pPr lvl="0" algn="ctr"/>
            <a:r>
              <a:rPr lang="pl-PL" sz="2400" dirty="0">
                <a:solidFill>
                  <a:schemeClr val="bg1"/>
                </a:solidFill>
              </a:rPr>
              <a:t>Na potrzeby pilotażu Zakład Ubezpieczeń Społecznych </a:t>
            </a:r>
            <a:r>
              <a:rPr lang="pl-PL" sz="2400" dirty="0" smtClean="0">
                <a:solidFill>
                  <a:schemeClr val="bg1"/>
                </a:solidFill>
              </a:rPr>
              <a:t/>
            </a:r>
            <a:br>
              <a:rPr lang="pl-PL" sz="2400" dirty="0" smtClean="0">
                <a:solidFill>
                  <a:schemeClr val="bg1"/>
                </a:solidFill>
              </a:rPr>
            </a:br>
            <a:r>
              <a:rPr lang="pl-PL" sz="2400" dirty="0" smtClean="0">
                <a:solidFill>
                  <a:schemeClr val="bg1"/>
                </a:solidFill>
              </a:rPr>
              <a:t>przekazał </a:t>
            </a:r>
            <a:r>
              <a:rPr lang="pl-PL" sz="2400" dirty="0">
                <a:solidFill>
                  <a:schemeClr val="bg1"/>
                </a:solidFill>
              </a:rPr>
              <a:t>szkołom </a:t>
            </a:r>
            <a:r>
              <a:rPr lang="pl-PL" sz="2400" b="1" dirty="0" smtClean="0">
                <a:solidFill>
                  <a:schemeClr val="bg1"/>
                </a:solidFill>
              </a:rPr>
              <a:t>pakiet „Projekt </a:t>
            </a:r>
            <a:r>
              <a:rPr lang="pl-PL" sz="2400" b="1" dirty="0">
                <a:solidFill>
                  <a:schemeClr val="bg1"/>
                </a:solidFill>
              </a:rPr>
              <a:t>z </a:t>
            </a:r>
            <a:r>
              <a:rPr lang="pl-PL" sz="2400" b="1" dirty="0" smtClean="0">
                <a:solidFill>
                  <a:schemeClr val="bg1"/>
                </a:solidFill>
              </a:rPr>
              <a:t>ZUS”</a:t>
            </a:r>
            <a:r>
              <a:rPr lang="pl-PL" sz="2400" dirty="0" smtClean="0">
                <a:solidFill>
                  <a:schemeClr val="bg1"/>
                </a:solidFill>
              </a:rPr>
              <a:t>, </a:t>
            </a:r>
            <a:r>
              <a:rPr lang="pl-PL" sz="2400" b="1" dirty="0">
                <a:solidFill>
                  <a:schemeClr val="bg1"/>
                </a:solidFill>
              </a:rPr>
              <a:t>materiały dodatkowe </a:t>
            </a:r>
            <a:r>
              <a:rPr lang="pl-PL" sz="2400" b="1" dirty="0" smtClean="0">
                <a:solidFill>
                  <a:schemeClr val="bg1"/>
                </a:solidFill>
              </a:rPr>
              <a:t/>
            </a:r>
            <a:br>
              <a:rPr lang="pl-PL" sz="2400" b="1" dirty="0" smtClean="0">
                <a:solidFill>
                  <a:schemeClr val="bg1"/>
                </a:solidFill>
              </a:rPr>
            </a:br>
            <a:r>
              <a:rPr lang="pl-PL" sz="2400" b="1" dirty="0" smtClean="0">
                <a:solidFill>
                  <a:schemeClr val="bg1"/>
                </a:solidFill>
              </a:rPr>
              <a:t>oraz </a:t>
            </a:r>
            <a:r>
              <a:rPr lang="pl-PL" sz="2400" b="1" dirty="0">
                <a:solidFill>
                  <a:schemeClr val="bg1"/>
                </a:solidFill>
              </a:rPr>
              <a:t>zagwarantował opiekę merytoryczną</a:t>
            </a:r>
            <a:r>
              <a:rPr lang="pl-PL" sz="2400" i="1" dirty="0">
                <a:solidFill>
                  <a:schemeClr val="bg1"/>
                </a:solidFill>
              </a:rPr>
              <a:t>. </a:t>
            </a:r>
            <a:endParaRPr lang="pl-P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8490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9"/>
          <p:cNvSpPr>
            <a:spLocks noGrp="1"/>
          </p:cNvSpPr>
          <p:nvPr>
            <p:ph type="body" sz="quarter" idx="12"/>
          </p:nvPr>
        </p:nvSpPr>
        <p:spPr>
          <a:xfrm>
            <a:off x="234133" y="2716560"/>
            <a:ext cx="10729192" cy="4536504"/>
          </a:xfrm>
        </p:spPr>
        <p:txBody>
          <a:bodyPr/>
          <a:lstStyle/>
          <a:p>
            <a:r>
              <a:rPr lang="pl-PL" u="sng" dirty="0" smtClean="0"/>
              <a:t>W ramach pilotażu zapewniliśmy: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	</a:t>
            </a:r>
            <a:r>
              <a:rPr lang="pl-PL" dirty="0">
                <a:latin typeface="Arial"/>
                <a:cs typeface="Arial"/>
              </a:rPr>
              <a:t> » </a:t>
            </a:r>
            <a:r>
              <a:rPr lang="pl-PL" dirty="0" smtClean="0"/>
              <a:t>Plan </a:t>
            </a:r>
            <a:r>
              <a:rPr lang="pl-PL" dirty="0"/>
              <a:t>działania gimnazjalnego </a:t>
            </a:r>
            <a:r>
              <a:rPr lang="pl-PL" dirty="0" smtClean="0"/>
              <a:t>„Projektu </a:t>
            </a:r>
            <a:r>
              <a:rPr lang="pl-PL" dirty="0"/>
              <a:t>z </a:t>
            </a:r>
            <a:r>
              <a:rPr lang="pl-PL" dirty="0" smtClean="0"/>
              <a:t>ZUS”: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		- scenariusz </a:t>
            </a:r>
            <a:r>
              <a:rPr lang="pl-PL" dirty="0"/>
              <a:t>lekcji wprowadzającej (cele projektu i zakres tematyczny</a:t>
            </a:r>
            <a:r>
              <a:rPr lang="pl-PL" dirty="0" smtClean="0"/>
              <a:t>),</a:t>
            </a:r>
            <a:br>
              <a:rPr lang="pl-PL" dirty="0" smtClean="0"/>
            </a:br>
            <a:r>
              <a:rPr lang="pl-PL" dirty="0" smtClean="0"/>
              <a:t>		- prezentację </a:t>
            </a:r>
            <a:r>
              <a:rPr lang="pl-PL" dirty="0"/>
              <a:t>na </a:t>
            </a:r>
            <a:r>
              <a:rPr lang="pl-PL" dirty="0" smtClean="0"/>
              <a:t>lekcję,</a:t>
            </a:r>
            <a:br>
              <a:rPr lang="pl-PL" dirty="0" smtClean="0"/>
            </a:br>
            <a:r>
              <a:rPr lang="pl-PL" dirty="0" smtClean="0"/>
              <a:t>		- karty </a:t>
            </a:r>
            <a:r>
              <a:rPr lang="pl-PL" dirty="0"/>
              <a:t>projektu,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		- arkusze </a:t>
            </a:r>
            <a:r>
              <a:rPr lang="pl-PL" dirty="0"/>
              <a:t>oceny,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	</a:t>
            </a:r>
            <a:r>
              <a:rPr lang="pl-PL" dirty="0" smtClean="0">
                <a:latin typeface="Arial"/>
                <a:cs typeface="Arial"/>
              </a:rPr>
              <a:t>» </a:t>
            </a:r>
            <a:r>
              <a:rPr lang="pl-PL" dirty="0" smtClean="0"/>
              <a:t>opiekę </a:t>
            </a:r>
            <a:r>
              <a:rPr lang="pl-PL" dirty="0"/>
              <a:t>merytoryczną,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	</a:t>
            </a:r>
            <a:r>
              <a:rPr lang="pl-PL" dirty="0" smtClean="0">
                <a:latin typeface="Arial"/>
                <a:cs typeface="Arial"/>
              </a:rPr>
              <a:t>» </a:t>
            </a:r>
            <a:r>
              <a:rPr lang="pl-PL" dirty="0" smtClean="0"/>
              <a:t>szkolenie </a:t>
            </a:r>
            <a:r>
              <a:rPr lang="pl-PL" dirty="0"/>
              <a:t>dla nauczycieli – opiekunów projektów.</a:t>
            </a:r>
          </a:p>
          <a:p>
            <a:endParaRPr lang="pl-PL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632" y="268288"/>
            <a:ext cx="3823886" cy="130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37704" y="7397080"/>
            <a:ext cx="11963335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Po przeprowadzeniu</a:t>
            </a:r>
            <a:r>
              <a:rPr kumimoji="0" lang="pl-PL" sz="3200" b="1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projektu nauczyciele </a:t>
            </a:r>
            <a:br>
              <a:rPr kumimoji="0" lang="pl-PL" sz="3200" b="1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</a:br>
            <a:r>
              <a:rPr kumimoji="0" lang="pl-PL" sz="3200" b="1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oraz uczniowie wypełnili </a:t>
            </a:r>
            <a:r>
              <a:rPr kumimoji="0" lang="pl-PL" sz="3200" b="1" i="0" u="sng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ankiety ewaluacyjne</a:t>
            </a:r>
            <a:r>
              <a:rPr kumimoji="0" lang="pl-PL" sz="3200" b="1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.</a:t>
            </a:r>
            <a:endParaRPr kumimoji="0" lang="pl-PL" sz="3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Symbol zastępczy tekstu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Projekt z ZUS</a:t>
            </a:r>
          </a:p>
          <a:p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97744" y="999978"/>
            <a:ext cx="8280920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4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Pilotaż „Projektu z ZUS”</a:t>
            </a:r>
            <a:endParaRPr kumimoji="0" lang="pl-PL" sz="4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314" name="Picture 2" descr="Znalezione obrazy dla zapytania szkolenie dla nauczycie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050" y="1448371"/>
            <a:ext cx="2721678" cy="197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9187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anokbezzus.pl/wp-content/uploads/2015/12/zus_ban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558" y="5070901"/>
            <a:ext cx="5715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Projekt z ZUS</a:t>
            </a:r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586063" y="556320"/>
            <a:ext cx="9793088" cy="1158486"/>
          </a:xfrm>
        </p:spPr>
        <p:txBody>
          <a:bodyPr/>
          <a:lstStyle/>
          <a:p>
            <a:r>
              <a:rPr lang="pl-PL" sz="3600" b="1" dirty="0" smtClean="0"/>
              <a:t>Podsumowanie ankiet </a:t>
            </a:r>
            <a:r>
              <a:rPr lang="pl-PL" sz="3600" b="1" u="sng" dirty="0" smtClean="0"/>
              <a:t>dla nauczycieli </a:t>
            </a: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>uczestniczących w pilotażu – 16 ankiet</a:t>
            </a:r>
            <a:endParaRPr lang="pl-PL" sz="36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672" y="39598"/>
            <a:ext cx="3823886" cy="130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452784" y="4948808"/>
            <a:ext cx="6605830" cy="268791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l-PL" sz="2400" dirty="0" smtClean="0">
                <a:solidFill>
                  <a:schemeClr val="tx1"/>
                </a:solidFill>
              </a:rPr>
              <a:t>Przed </a:t>
            </a:r>
            <a:r>
              <a:rPr lang="pl-PL" sz="2400" dirty="0">
                <a:solidFill>
                  <a:schemeClr val="tx1"/>
                </a:solidFill>
              </a:rPr>
              <a:t>realizacją projektu </a:t>
            </a:r>
            <a:r>
              <a:rPr lang="pl-PL" sz="2400" b="1" dirty="0" smtClean="0">
                <a:solidFill>
                  <a:schemeClr val="accent1"/>
                </a:solidFill>
              </a:rPr>
              <a:t>młodzież </a:t>
            </a:r>
            <a:r>
              <a:rPr lang="pl-PL" sz="2400" b="1" dirty="0">
                <a:solidFill>
                  <a:schemeClr val="accent1"/>
                </a:solidFill>
              </a:rPr>
              <a:t>gimnazjalna nie kojarzyła pojęć </a:t>
            </a:r>
            <a:r>
              <a:rPr lang="pl-PL" sz="2400" dirty="0">
                <a:solidFill>
                  <a:schemeClr val="tx1"/>
                </a:solidFill>
              </a:rPr>
              <a:t>związanych </a:t>
            </a:r>
            <a:r>
              <a:rPr lang="pl-PL" sz="2400" dirty="0" smtClean="0">
                <a:solidFill>
                  <a:schemeClr val="tx1"/>
                </a:solidFill>
              </a:rPr>
              <a:t>z ubezpieczeniami </a:t>
            </a:r>
            <a:r>
              <a:rPr lang="pl-PL" sz="2400" dirty="0">
                <a:solidFill>
                  <a:schemeClr val="tx1"/>
                </a:solidFill>
              </a:rPr>
              <a:t>społecznymi. </a:t>
            </a:r>
            <a:r>
              <a:rPr lang="pl-PL" sz="2400" dirty="0" smtClean="0">
                <a:solidFill>
                  <a:schemeClr val="tx1"/>
                </a:solidFill>
              </a:rPr>
              <a:t>Do samego Zakładu miała </a:t>
            </a:r>
            <a:r>
              <a:rPr lang="pl-PL" sz="2400" dirty="0">
                <a:solidFill>
                  <a:schemeClr val="tx1"/>
                </a:solidFill>
              </a:rPr>
              <a:t>stosunek negatywny, </a:t>
            </a:r>
            <a:r>
              <a:rPr lang="pl-PL" sz="2400" dirty="0" smtClean="0">
                <a:solidFill>
                  <a:schemeClr val="tx1"/>
                </a:solidFill>
              </a:rPr>
              <a:t>ale </a:t>
            </a:r>
            <a:r>
              <a:rPr lang="pl-PL" sz="2400" dirty="0">
                <a:solidFill>
                  <a:schemeClr val="tx1"/>
                </a:solidFill>
              </a:rPr>
              <a:t>jedyne informacje </a:t>
            </a:r>
            <a:r>
              <a:rPr lang="pl-PL" sz="2400" dirty="0" smtClean="0">
                <a:solidFill>
                  <a:schemeClr val="tx1"/>
                </a:solidFill>
              </a:rPr>
              <a:t>jakie posiadała </a:t>
            </a:r>
            <a:r>
              <a:rPr lang="pl-PL" sz="2400" u="sng" dirty="0" smtClean="0">
                <a:solidFill>
                  <a:schemeClr val="tx1"/>
                </a:solidFill>
              </a:rPr>
              <a:t>to zasłyszane </a:t>
            </a:r>
            <a:r>
              <a:rPr lang="pl-PL" sz="2400" u="sng" dirty="0">
                <a:solidFill>
                  <a:schemeClr val="tx1"/>
                </a:solidFill>
              </a:rPr>
              <a:t>stereotypy </a:t>
            </a:r>
            <a:r>
              <a:rPr lang="pl-PL" sz="2400" u="sng" dirty="0" smtClean="0">
                <a:solidFill>
                  <a:schemeClr val="tx1"/>
                </a:solidFill>
              </a:rPr>
              <a:t>i </a:t>
            </a:r>
            <a:r>
              <a:rPr lang="pl-PL" sz="2400" u="sng" dirty="0">
                <a:solidFill>
                  <a:schemeClr val="tx1"/>
                </a:solidFill>
              </a:rPr>
              <a:t>uprzedzenia</a:t>
            </a:r>
            <a:r>
              <a:rPr lang="pl-PL" sz="2400" dirty="0">
                <a:solidFill>
                  <a:schemeClr val="tx1"/>
                </a:solidFill>
              </a:rPr>
              <a:t>.  </a:t>
            </a:r>
            <a:endParaRPr lang="pl-PL" sz="2400" dirty="0" smtClean="0">
              <a:solidFill>
                <a:schemeClr val="tx1"/>
              </a:solidFill>
            </a:endParaRPr>
          </a:p>
          <a:p>
            <a:pPr algn="just"/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41760" y="2644552"/>
            <a:ext cx="10671000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/>
            <a:r>
              <a:rPr lang="pl-PL" sz="2400" dirty="0">
                <a:solidFill>
                  <a:srgbClr val="003D6E"/>
                </a:solidFill>
              </a:rPr>
              <a:t>„Projekt z ZUS” został </a:t>
            </a:r>
            <a:r>
              <a:rPr lang="pl-PL" sz="2400" b="1" dirty="0">
                <a:solidFill>
                  <a:schemeClr val="accent1"/>
                </a:solidFill>
              </a:rPr>
              <a:t>uznany przez nauczycieli jako bardzo przydatny</a:t>
            </a:r>
            <a:r>
              <a:rPr lang="pl-PL" sz="2400" dirty="0">
                <a:solidFill>
                  <a:srgbClr val="003D6E"/>
                </a:solidFill>
              </a:rPr>
              <a:t>, </a:t>
            </a:r>
            <a:r>
              <a:rPr lang="pl-PL" sz="2400" dirty="0" smtClean="0">
                <a:solidFill>
                  <a:srgbClr val="003D6E"/>
                </a:solidFill>
              </a:rPr>
              <a:t/>
            </a:r>
            <a:br>
              <a:rPr lang="pl-PL" sz="2400" dirty="0" smtClean="0">
                <a:solidFill>
                  <a:srgbClr val="003D6E"/>
                </a:solidFill>
              </a:rPr>
            </a:br>
            <a:r>
              <a:rPr lang="pl-PL" sz="2400" dirty="0" smtClean="0">
                <a:solidFill>
                  <a:srgbClr val="003D6E"/>
                </a:solidFill>
              </a:rPr>
              <a:t>a </a:t>
            </a:r>
            <a:r>
              <a:rPr lang="pl-PL" sz="2400" dirty="0">
                <a:solidFill>
                  <a:srgbClr val="003D6E"/>
                </a:solidFill>
              </a:rPr>
              <a:t>wiedza przekazywana uczniom jako niezwykle potrzebna </a:t>
            </a:r>
            <a:r>
              <a:rPr lang="pl-PL" sz="2400" dirty="0" smtClean="0">
                <a:solidFill>
                  <a:srgbClr val="003D6E"/>
                </a:solidFill>
              </a:rPr>
              <a:t/>
            </a:r>
            <a:br>
              <a:rPr lang="pl-PL" sz="2400" dirty="0" smtClean="0">
                <a:solidFill>
                  <a:srgbClr val="003D6E"/>
                </a:solidFill>
              </a:rPr>
            </a:br>
            <a:r>
              <a:rPr lang="pl-PL" sz="2400" dirty="0" smtClean="0">
                <a:solidFill>
                  <a:srgbClr val="003D6E"/>
                </a:solidFill>
              </a:rPr>
              <a:t>– </a:t>
            </a:r>
            <a:r>
              <a:rPr lang="pl-PL" sz="2400" dirty="0">
                <a:solidFill>
                  <a:srgbClr val="003D6E"/>
                </a:solidFill>
              </a:rPr>
              <a:t>w społeczeństwie z pokolenia </a:t>
            </a:r>
            <a:r>
              <a:rPr lang="pl-PL" sz="2400" dirty="0" smtClean="0">
                <a:solidFill>
                  <a:srgbClr val="003D6E"/>
                </a:solidFill>
              </a:rPr>
              <a:t>na </a:t>
            </a:r>
            <a:r>
              <a:rPr lang="pl-PL" sz="2400" dirty="0">
                <a:solidFill>
                  <a:srgbClr val="003D6E"/>
                </a:solidFill>
              </a:rPr>
              <a:t>pokolenie powielane są stereotypy dotyczące </a:t>
            </a:r>
            <a:r>
              <a:rPr lang="pl-PL" sz="2400" dirty="0" smtClean="0">
                <a:solidFill>
                  <a:srgbClr val="003D6E"/>
                </a:solidFill>
              </a:rPr>
              <a:t>Zakładu </a:t>
            </a:r>
            <a:r>
              <a:rPr lang="pl-PL" sz="2400" dirty="0">
                <a:solidFill>
                  <a:srgbClr val="003D6E"/>
                </a:solidFill>
              </a:rPr>
              <a:t>Ubezpieczeń Społecznych. </a:t>
            </a:r>
          </a:p>
          <a:p>
            <a:pPr lvl="0" algn="just"/>
            <a:endParaRPr lang="pl-PL" sz="2400" dirty="0">
              <a:solidFill>
                <a:srgbClr val="003D6E"/>
              </a:solidFill>
            </a:endParaRPr>
          </a:p>
        </p:txBody>
      </p:sp>
      <p:pic>
        <p:nvPicPr>
          <p:cNvPr id="1027" name="Picture 3" descr="C:\Users\maria.wierzchon\Desktop\beznazw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712" y="2644552"/>
            <a:ext cx="58102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5494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humbs.dreamstime.com/t/good-idea-light-bulb-over-head-thinking-white-figure-4595136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920" y="2489742"/>
            <a:ext cx="1676974" cy="301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Projekt z ZUS</a:t>
            </a:r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165696" y="2423752"/>
            <a:ext cx="11674581" cy="1152128"/>
          </a:xfrm>
        </p:spPr>
        <p:txBody>
          <a:bodyPr/>
          <a:lstStyle/>
          <a:p>
            <a:pPr algn="ctr" rtl="0"/>
            <a:r>
              <a:rPr lang="pl-PL" dirty="0" smtClean="0"/>
              <a:t>Większość nauczycieli podkreślała, że tematyka programu i związane z nim działania </a:t>
            </a:r>
            <a:r>
              <a:rPr lang="pl-PL" u="sng" dirty="0" smtClean="0"/>
              <a:t>wymagały od nich dodatkowego przygotowania merytorycznego</a:t>
            </a:r>
            <a:r>
              <a:rPr lang="pl-PL" dirty="0" smtClean="0"/>
              <a:t>. </a:t>
            </a:r>
          </a:p>
          <a:p>
            <a:pPr algn="ctr" rtl="0"/>
            <a:endParaRPr lang="pl-PL" dirty="0" smtClean="0"/>
          </a:p>
          <a:p>
            <a:pPr algn="ctr"/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87579" y="6717650"/>
            <a:ext cx="12241360" cy="841256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l-PL" sz="2400" b="1" dirty="0" smtClean="0">
                <a:solidFill>
                  <a:schemeClr val="bg1"/>
                </a:solidFill>
              </a:rPr>
              <a:t>Wniosek:</a:t>
            </a:r>
            <a:r>
              <a:rPr lang="pl-PL" sz="2400" dirty="0" smtClean="0">
                <a:solidFill>
                  <a:schemeClr val="bg1"/>
                </a:solidFill>
              </a:rPr>
              <a:t> dla </a:t>
            </a:r>
            <a:r>
              <a:rPr lang="pl-PL" sz="2400" dirty="0">
                <a:solidFill>
                  <a:schemeClr val="bg1"/>
                </a:solidFill>
              </a:rPr>
              <a:t>chętnych nauczycieli, którzy zdecydują się realizować </a:t>
            </a:r>
            <a:r>
              <a:rPr lang="pl-PL" sz="2400" dirty="0" smtClean="0">
                <a:solidFill>
                  <a:schemeClr val="bg1"/>
                </a:solidFill>
              </a:rPr>
              <a:t>w szkole projekt, należy organizować </a:t>
            </a:r>
            <a:r>
              <a:rPr lang="pl-PL" sz="2400" dirty="0">
                <a:solidFill>
                  <a:schemeClr val="bg1"/>
                </a:solidFill>
              </a:rPr>
              <a:t>zajęcia </a:t>
            </a:r>
            <a:r>
              <a:rPr lang="pl-PL" sz="2400" dirty="0" smtClean="0">
                <a:solidFill>
                  <a:schemeClr val="bg1"/>
                </a:solidFill>
              </a:rPr>
              <a:t>przygotowawcze</a:t>
            </a: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pl-PL" sz="2400" dirty="0" smtClean="0">
                <a:solidFill>
                  <a:schemeClr val="bg1"/>
                </a:solidFill>
              </a:rPr>
              <a:t>(tak jak ma to miejsce przy „Lekcjach z ZUS”).</a:t>
            </a:r>
            <a:endParaRPr lang="pl-PL" sz="2400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656" y="268288"/>
            <a:ext cx="3823886" cy="130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588459" y="3353370"/>
            <a:ext cx="11089232" cy="12875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rtl="0">
              <a:spcAft>
                <a:spcPts val="600"/>
              </a:spcAft>
              <a:buSzPct val="75000"/>
            </a:pPr>
            <a:r>
              <a:rPr lang="pl-PL" sz="2400" b="1" dirty="0">
                <a:solidFill>
                  <a:srgbClr val="003D6E"/>
                </a:solidFill>
              </a:rPr>
              <a:t>50% nauczycieli wskazało w ankietach, że </a:t>
            </a:r>
            <a:r>
              <a:rPr lang="pl-PL" sz="2400" b="1" dirty="0" smtClean="0">
                <a:solidFill>
                  <a:srgbClr val="003D6E"/>
                </a:solidFill>
              </a:rPr>
              <a:t>przeprowadzenie lekcji </a:t>
            </a:r>
            <a:br>
              <a:rPr lang="pl-PL" sz="2400" b="1" dirty="0" smtClean="0">
                <a:solidFill>
                  <a:srgbClr val="003D6E"/>
                </a:solidFill>
              </a:rPr>
            </a:br>
            <a:r>
              <a:rPr lang="pl-PL" sz="2400" b="1" dirty="0" smtClean="0">
                <a:solidFill>
                  <a:srgbClr val="003D6E"/>
                </a:solidFill>
              </a:rPr>
              <a:t>wymagało od </a:t>
            </a:r>
            <a:r>
              <a:rPr lang="pl-PL" sz="2400" b="1" dirty="0">
                <a:solidFill>
                  <a:srgbClr val="003D6E"/>
                </a:solidFill>
              </a:rPr>
              <a:t>nich </a:t>
            </a:r>
            <a:r>
              <a:rPr lang="pl-PL" sz="2400" b="1" dirty="0" smtClean="0">
                <a:solidFill>
                  <a:srgbClr val="003D6E"/>
                </a:solidFill>
              </a:rPr>
              <a:t>samodzielnej </a:t>
            </a:r>
            <a:r>
              <a:rPr lang="pl-PL" sz="2400" b="1" dirty="0">
                <a:solidFill>
                  <a:srgbClr val="003D6E"/>
                </a:solidFill>
              </a:rPr>
              <a:t>pracy </a:t>
            </a:r>
            <a:r>
              <a:rPr lang="pl-PL" sz="2400" b="1" dirty="0" smtClean="0">
                <a:solidFill>
                  <a:srgbClr val="003D6E"/>
                </a:solidFill>
              </a:rPr>
              <a:t/>
            </a:r>
            <a:br>
              <a:rPr lang="pl-PL" sz="2400" b="1" dirty="0" smtClean="0">
                <a:solidFill>
                  <a:srgbClr val="003D6E"/>
                </a:solidFill>
              </a:rPr>
            </a:br>
            <a:r>
              <a:rPr lang="pl-PL" sz="2400" b="1" dirty="0" smtClean="0">
                <a:solidFill>
                  <a:srgbClr val="003D6E"/>
                </a:solidFill>
              </a:rPr>
              <a:t>i </a:t>
            </a:r>
            <a:r>
              <a:rPr lang="pl-PL" sz="2400" b="1" dirty="0">
                <a:solidFill>
                  <a:srgbClr val="003D6E"/>
                </a:solidFill>
              </a:rPr>
              <a:t>organizowania dodatkowych zajęć pozalekcyjnych.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1412045" y="4860763"/>
            <a:ext cx="9802372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/>
            <a:r>
              <a:rPr lang="pl-PL" sz="2400" dirty="0">
                <a:solidFill>
                  <a:srgbClr val="003D6E"/>
                </a:solidFill>
              </a:rPr>
              <a:t>Uczniowie podczas lekcji zadawali nauczycielom wiele wnikliwych pytań, </a:t>
            </a:r>
            <a:r>
              <a:rPr lang="pl-PL" sz="2400" dirty="0" smtClean="0">
                <a:solidFill>
                  <a:srgbClr val="003D6E"/>
                </a:solidFill>
              </a:rPr>
              <a:t/>
            </a:r>
            <a:br>
              <a:rPr lang="pl-PL" sz="2400" dirty="0" smtClean="0">
                <a:solidFill>
                  <a:srgbClr val="003D6E"/>
                </a:solidFill>
              </a:rPr>
            </a:br>
            <a:r>
              <a:rPr lang="pl-PL" sz="2400" dirty="0" smtClean="0">
                <a:solidFill>
                  <a:srgbClr val="003D6E"/>
                </a:solidFill>
              </a:rPr>
              <a:t>na </a:t>
            </a:r>
            <a:r>
              <a:rPr lang="pl-PL" sz="2400" dirty="0">
                <a:solidFill>
                  <a:srgbClr val="003D6E"/>
                </a:solidFill>
              </a:rPr>
              <a:t>które </a:t>
            </a:r>
            <a:r>
              <a:rPr lang="pl-PL" sz="2400" u="sng" dirty="0">
                <a:solidFill>
                  <a:srgbClr val="003D6E"/>
                </a:solidFill>
              </a:rPr>
              <a:t>nauczyciele nie zawsze znali odpowiedź</a:t>
            </a:r>
            <a:r>
              <a:rPr lang="pl-PL" sz="2400" dirty="0">
                <a:solidFill>
                  <a:srgbClr val="003D6E"/>
                </a:solidFill>
              </a:rPr>
              <a:t>. </a:t>
            </a:r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2"/>
          </p:nvPr>
        </p:nvSpPr>
        <p:spPr>
          <a:xfrm>
            <a:off x="387579" y="921891"/>
            <a:ext cx="9791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SzPct val="75000"/>
            </a:pPr>
            <a:r>
              <a:rPr lang="pl-PL" sz="3600" b="1" dirty="0" smtClean="0">
                <a:solidFill>
                  <a:schemeClr val="tx1"/>
                </a:solidFill>
              </a:rPr>
              <a:t>Nauczyciele </a:t>
            </a:r>
            <a:r>
              <a:rPr lang="pl-PL" sz="3600" b="1" dirty="0">
                <a:solidFill>
                  <a:schemeClr val="tx1"/>
                </a:solidFill>
              </a:rPr>
              <a:t>– wnioski z ankiet</a:t>
            </a:r>
          </a:p>
        </p:txBody>
      </p:sp>
    </p:spTree>
    <p:extLst>
      <p:ext uri="{BB962C8B-B14F-4D97-AF65-F5344CB8AC3E}">
        <p14:creationId xmlns:p14="http://schemas.microsoft.com/office/powerpoint/2010/main" val="18215494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Projekt z ZUS</a:t>
            </a:r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741760" y="2140497"/>
            <a:ext cx="11521280" cy="576064"/>
          </a:xfrm>
        </p:spPr>
        <p:txBody>
          <a:bodyPr/>
          <a:lstStyle/>
          <a:p>
            <a:pPr algn="ctr"/>
            <a:r>
              <a:rPr lang="pl-PL" dirty="0" smtClean="0"/>
              <a:t>Zdecydowana większość nauczycieli jest </a:t>
            </a:r>
            <a:r>
              <a:rPr lang="pl-PL" b="1" dirty="0" smtClean="0">
                <a:solidFill>
                  <a:schemeClr val="accent1"/>
                </a:solidFill>
              </a:rPr>
              <a:t>zadowolona z udziału w projekcie</a:t>
            </a:r>
            <a:r>
              <a:rPr lang="pl-PL" dirty="0" smtClean="0"/>
              <a:t>. </a:t>
            </a:r>
          </a:p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46412" y="7181056"/>
            <a:ext cx="11760643" cy="1210588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pl-PL" sz="2400" b="1" dirty="0" smtClean="0">
                <a:solidFill>
                  <a:schemeClr val="bg1"/>
                </a:solidFill>
              </a:rPr>
              <a:t>Wniosek: </a:t>
            </a:r>
            <a:r>
              <a:rPr lang="pl-PL" sz="2400" dirty="0" smtClean="0">
                <a:solidFill>
                  <a:schemeClr val="bg1"/>
                </a:solidFill>
              </a:rPr>
              <a:t>Nauczyciele preferują </a:t>
            </a:r>
            <a:r>
              <a:rPr lang="pl-PL" sz="2400" dirty="0">
                <a:solidFill>
                  <a:schemeClr val="bg1"/>
                </a:solidFill>
              </a:rPr>
              <a:t>realizację projektów </a:t>
            </a:r>
            <a:r>
              <a:rPr lang="pl-PL" sz="2400" b="1" dirty="0">
                <a:solidFill>
                  <a:schemeClr val="bg1"/>
                </a:solidFill>
              </a:rPr>
              <a:t>na początku </a:t>
            </a:r>
            <a:r>
              <a:rPr lang="pl-PL" sz="2400" b="1" dirty="0" smtClean="0">
                <a:solidFill>
                  <a:schemeClr val="bg1"/>
                </a:solidFill>
              </a:rPr>
              <a:t>roku </a:t>
            </a:r>
            <a:r>
              <a:rPr lang="pl-PL" sz="2400" b="1" dirty="0">
                <a:solidFill>
                  <a:schemeClr val="bg1"/>
                </a:solidFill>
              </a:rPr>
              <a:t>szkolnego</a:t>
            </a:r>
            <a:r>
              <a:rPr lang="pl-PL" sz="2400" dirty="0">
                <a:solidFill>
                  <a:schemeClr val="bg1"/>
                </a:solidFill>
              </a:rPr>
              <a:t>. </a:t>
            </a:r>
            <a:endParaRPr lang="pl-PL" sz="2400" dirty="0" smtClean="0">
              <a:solidFill>
                <a:schemeClr val="bg1"/>
              </a:solidFill>
            </a:endParaRPr>
          </a:p>
          <a:p>
            <a:pPr algn="l" rtl="0" latinLnBrk="1" hangingPunct="0"/>
            <a:r>
              <a:rPr lang="pl-PL" sz="2400" dirty="0" smtClean="0">
                <a:solidFill>
                  <a:schemeClr val="bg1"/>
                </a:solidFill>
              </a:rPr>
              <a:t>Dlatego </a:t>
            </a:r>
            <a:r>
              <a:rPr lang="pl-PL" sz="2400" dirty="0">
                <a:solidFill>
                  <a:schemeClr val="bg1"/>
                </a:solidFill>
              </a:rPr>
              <a:t>też rekomendują promocję „Projektu z ZUS” już w ostatnim tygodniu sierpnia, tak by </a:t>
            </a:r>
            <a:r>
              <a:rPr lang="pl-PL" sz="2400" dirty="0" smtClean="0">
                <a:solidFill>
                  <a:schemeClr val="bg1"/>
                </a:solidFill>
              </a:rPr>
              <a:t>mogli </a:t>
            </a:r>
            <a:r>
              <a:rPr lang="pl-PL" sz="2400" dirty="0">
                <a:solidFill>
                  <a:schemeClr val="bg1"/>
                </a:solidFill>
              </a:rPr>
              <a:t>zapoznać się z jego tematyką. </a:t>
            </a:r>
            <a:endParaRPr kumimoji="0" lang="pl-PL" sz="24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Ligh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31596" y="5740896"/>
            <a:ext cx="1177545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 rtl="0" latinLnBrk="1" hangingPunct="0"/>
            <a:r>
              <a:rPr lang="pl-PL" sz="2400" dirty="0" smtClean="0">
                <a:solidFill>
                  <a:schemeClr val="tx1"/>
                </a:solidFill>
              </a:rPr>
              <a:t>Niektórzy </a:t>
            </a:r>
            <a:r>
              <a:rPr lang="pl-PL" sz="2400" dirty="0">
                <a:solidFill>
                  <a:schemeClr val="tx1"/>
                </a:solidFill>
              </a:rPr>
              <a:t>nauczyciele zgłaszali problem </a:t>
            </a:r>
            <a:r>
              <a:rPr lang="pl-PL" sz="2400" dirty="0" smtClean="0">
                <a:solidFill>
                  <a:schemeClr val="tx1"/>
                </a:solidFill>
              </a:rPr>
              <a:t>z motywowaniem </a:t>
            </a:r>
            <a:r>
              <a:rPr lang="pl-PL" sz="2400" dirty="0">
                <a:solidFill>
                  <a:schemeClr val="tx1"/>
                </a:solidFill>
              </a:rPr>
              <a:t>uczniów do realizacji </a:t>
            </a:r>
            <a:endParaRPr lang="pl-PL" sz="2400" dirty="0" smtClean="0">
              <a:solidFill>
                <a:schemeClr val="tx1"/>
              </a:solidFill>
            </a:endParaRPr>
          </a:p>
          <a:p>
            <a:pPr algn="just" rtl="0" latinLnBrk="1" hangingPunct="0"/>
            <a:r>
              <a:rPr lang="pl-PL" sz="2400" dirty="0" smtClean="0">
                <a:solidFill>
                  <a:schemeClr val="tx1"/>
                </a:solidFill>
              </a:rPr>
              <a:t>projektu</a:t>
            </a:r>
            <a:r>
              <a:rPr lang="pl-PL" sz="2400" dirty="0">
                <a:solidFill>
                  <a:schemeClr val="tx1"/>
                </a:solidFill>
              </a:rPr>
              <a:t>. Jednak problem wynikał z tego, że uczniowie mieli już wcześniej zaliczony </a:t>
            </a:r>
            <a:endParaRPr lang="pl-PL" sz="2400" dirty="0" smtClean="0">
              <a:solidFill>
                <a:schemeClr val="tx1"/>
              </a:solidFill>
            </a:endParaRPr>
          </a:p>
          <a:p>
            <a:pPr algn="just" rtl="0" latinLnBrk="1" hangingPunct="0"/>
            <a:r>
              <a:rPr lang="pl-PL" sz="2400" dirty="0" smtClean="0">
                <a:solidFill>
                  <a:schemeClr val="tx1"/>
                </a:solidFill>
              </a:rPr>
              <a:t>projekt</a:t>
            </a:r>
            <a:r>
              <a:rPr lang="pl-PL" sz="2400" dirty="0">
                <a:solidFill>
                  <a:schemeClr val="tx1"/>
                </a:solidFill>
              </a:rPr>
              <a:t>, a „Projekt z ZUS” realizowali dodatkowo. </a:t>
            </a: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656" y="268288"/>
            <a:ext cx="3823886" cy="130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6"/>
          <p:cNvSpPr/>
          <p:nvPr/>
        </p:nvSpPr>
        <p:spPr>
          <a:xfrm>
            <a:off x="741760" y="901249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SzPct val="75000"/>
            </a:pPr>
            <a:r>
              <a:rPr lang="pl-PL" b="1" dirty="0" smtClean="0">
                <a:solidFill>
                  <a:schemeClr val="tx1"/>
                </a:solidFill>
              </a:rPr>
              <a:t>Nauczyciele </a:t>
            </a:r>
            <a:r>
              <a:rPr lang="pl-PL" b="1" dirty="0">
                <a:solidFill>
                  <a:schemeClr val="tx1"/>
                </a:solidFill>
              </a:rPr>
              <a:t>– wnioski z ankiet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46412" y="3106754"/>
            <a:ext cx="10297145" cy="21031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>
              <a:spcAft>
                <a:spcPts val="600"/>
              </a:spcAft>
              <a:buSzPct val="75000"/>
            </a:pPr>
            <a:r>
              <a:rPr lang="pl-PL" sz="2400" dirty="0">
                <a:solidFill>
                  <a:srgbClr val="003D6E"/>
                </a:solidFill>
              </a:rPr>
              <a:t>Udział w nim pozwolił na </a:t>
            </a:r>
            <a:r>
              <a:rPr lang="pl-PL" sz="2400" b="1" dirty="0">
                <a:solidFill>
                  <a:srgbClr val="003D6E"/>
                </a:solidFill>
              </a:rPr>
              <a:t>zdobycie szczegółowej wiedzy</a:t>
            </a:r>
            <a:r>
              <a:rPr lang="pl-PL" sz="2400" dirty="0">
                <a:solidFill>
                  <a:srgbClr val="003D6E"/>
                </a:solidFill>
              </a:rPr>
              <a:t> dotyczącej ubezpieczeń społecznych, na </a:t>
            </a:r>
            <a:r>
              <a:rPr lang="pl-PL" sz="2400" b="1" dirty="0">
                <a:solidFill>
                  <a:srgbClr val="003D6E"/>
                </a:solidFill>
              </a:rPr>
              <a:t>aktywizację uczniów i zachęcenie ich do samodzielnej pracy</a:t>
            </a:r>
            <a:r>
              <a:rPr lang="pl-PL" sz="2400" dirty="0">
                <a:solidFill>
                  <a:srgbClr val="003D6E"/>
                </a:solidFill>
              </a:rPr>
              <a:t>. </a:t>
            </a:r>
            <a:endParaRPr lang="pl-PL" sz="2400" dirty="0" smtClean="0">
              <a:solidFill>
                <a:srgbClr val="003D6E"/>
              </a:solidFill>
            </a:endParaRPr>
          </a:p>
          <a:p>
            <a:pPr lvl="0">
              <a:spcAft>
                <a:spcPts val="600"/>
              </a:spcAft>
              <a:buSzPct val="75000"/>
            </a:pPr>
            <a:r>
              <a:rPr lang="pl-PL" sz="2400" dirty="0" smtClean="0">
                <a:solidFill>
                  <a:srgbClr val="003D6E"/>
                </a:solidFill>
              </a:rPr>
              <a:t>Dzięki </a:t>
            </a:r>
            <a:r>
              <a:rPr lang="pl-PL" sz="2400" dirty="0">
                <a:solidFill>
                  <a:srgbClr val="003D6E"/>
                </a:solidFill>
              </a:rPr>
              <a:t>projektowi </a:t>
            </a:r>
            <a:r>
              <a:rPr lang="pl-PL" sz="2400" b="1" dirty="0">
                <a:solidFill>
                  <a:schemeClr val="accent1"/>
                </a:solidFill>
              </a:rPr>
              <a:t>uczniowie zdobyli nowe doświadczenie i zyskali dodatkowe ważne informacje. </a:t>
            </a:r>
          </a:p>
        </p:txBody>
      </p:sp>
      <p:pic>
        <p:nvPicPr>
          <p:cNvPr id="4098" name="Picture 2" descr="http://astek.pl/wp-content/uploads/2015/09/zadowolenie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599" y="3237531"/>
            <a:ext cx="1999811" cy="199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5494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Projekt z ZUS</a:t>
            </a:r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741760" y="2428528"/>
            <a:ext cx="11521280" cy="504056"/>
          </a:xfrm>
        </p:spPr>
        <p:txBody>
          <a:bodyPr/>
          <a:lstStyle/>
          <a:p>
            <a:r>
              <a:rPr lang="pl-PL" dirty="0"/>
              <a:t>Część nauczycieli zwracała uwagę na </a:t>
            </a:r>
            <a:r>
              <a:rPr lang="pl-PL" u="sng" dirty="0"/>
              <a:t>zbyt dużą </a:t>
            </a:r>
            <a:r>
              <a:rPr lang="pl-PL" u="sng" dirty="0" smtClean="0"/>
              <a:t>liczbę </a:t>
            </a:r>
            <a:r>
              <a:rPr lang="pl-PL" u="sng" dirty="0"/>
              <a:t>dokumentów do wypełnienia</a:t>
            </a:r>
            <a:r>
              <a:rPr lang="pl-PL" dirty="0"/>
              <a:t>. </a:t>
            </a:r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656" y="268288"/>
            <a:ext cx="3823886" cy="130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741760" y="901249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SzPct val="75000"/>
            </a:pPr>
            <a:r>
              <a:rPr lang="pl-PL" b="1" dirty="0" smtClean="0">
                <a:solidFill>
                  <a:schemeClr val="tx1"/>
                </a:solidFill>
              </a:rPr>
              <a:t>Nauczyciele </a:t>
            </a:r>
            <a:r>
              <a:rPr lang="pl-PL" b="1" dirty="0">
                <a:solidFill>
                  <a:schemeClr val="tx1"/>
                </a:solidFill>
              </a:rPr>
              <a:t>– wnioski z ankiet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26500" y="3148608"/>
            <a:ext cx="11521280" cy="918200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>
              <a:spcAft>
                <a:spcPts val="600"/>
              </a:spcAft>
              <a:buSzPct val="75000"/>
            </a:pPr>
            <a:r>
              <a:rPr lang="pl-PL" sz="2400" b="1" dirty="0">
                <a:solidFill>
                  <a:schemeClr val="bg1"/>
                </a:solidFill>
              </a:rPr>
              <a:t>Wyjaśnienie: </a:t>
            </a:r>
            <a:r>
              <a:rPr lang="pl-PL" sz="2400" dirty="0">
                <a:solidFill>
                  <a:schemeClr val="bg1"/>
                </a:solidFill>
              </a:rPr>
              <a:t>Po bliższym zapoznaniu się z sytuacją okazało się, że przy każdym realizowanym </a:t>
            </a:r>
            <a:r>
              <a:rPr lang="pl-PL" sz="2400" dirty="0" smtClean="0">
                <a:solidFill>
                  <a:schemeClr val="bg1"/>
                </a:solidFill>
              </a:rPr>
              <a:t>w </a:t>
            </a:r>
            <a:r>
              <a:rPr lang="pl-PL" sz="2400" dirty="0">
                <a:solidFill>
                  <a:schemeClr val="bg1"/>
                </a:solidFill>
              </a:rPr>
              <a:t>gimnazjum projekcie </a:t>
            </a:r>
            <a:r>
              <a:rPr lang="pl-PL" sz="2400" b="1" dirty="0">
                <a:solidFill>
                  <a:schemeClr val="bg1"/>
                </a:solidFill>
              </a:rPr>
              <a:t>liczba dokumentów jest taka sama</a:t>
            </a:r>
            <a:r>
              <a:rPr lang="pl-PL" sz="240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5122" name="Picture 2" descr="https://encrypted-tbn2.gstatic.com/images?q=tbn:ANd9GcTt5dwhAbGzc-yx1nevL12I1TvbV0P4Oxeu4LAV6DWzgg3W_rEuG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552" y="5380856"/>
            <a:ext cx="4807784" cy="319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726500" y="4372744"/>
            <a:ext cx="11600918" cy="165686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>
              <a:spcAft>
                <a:spcPts val="600"/>
              </a:spcAft>
              <a:buSzPct val="75000"/>
            </a:pPr>
            <a:r>
              <a:rPr lang="pl-PL" sz="2400" dirty="0">
                <a:solidFill>
                  <a:srgbClr val="003D6E"/>
                </a:solidFill>
              </a:rPr>
              <a:t>W przypadku „Projektu z ZUS” różnica polegała na wypełnieniu dodatkowych </a:t>
            </a:r>
            <a:r>
              <a:rPr lang="pl-PL" sz="2400" b="1" dirty="0">
                <a:solidFill>
                  <a:srgbClr val="003D6E"/>
                </a:solidFill>
              </a:rPr>
              <a:t>dwóch ankiet – dla ucznia i nauczyciela</a:t>
            </a:r>
            <a:r>
              <a:rPr lang="pl-PL" sz="2400" dirty="0">
                <a:solidFill>
                  <a:srgbClr val="003D6E"/>
                </a:solidFill>
              </a:rPr>
              <a:t>, które są bardzo przydatne dla Zakładu przy ocenie pilotażu projektu i pomogą opracować finalną, najlepiej dopasowaną do potrzeb wersję materiałów dydaktycznych.</a:t>
            </a:r>
          </a:p>
        </p:txBody>
      </p:sp>
    </p:spTree>
    <p:extLst>
      <p:ext uri="{BB962C8B-B14F-4D97-AF65-F5344CB8AC3E}">
        <p14:creationId xmlns:p14="http://schemas.microsoft.com/office/powerpoint/2010/main" val="18215494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rzentacja pusta">
  <a:themeElements>
    <a:clrScheme name="ZUS">
      <a:dk1>
        <a:srgbClr val="003D6E"/>
      </a:dk1>
      <a:lt1>
        <a:srgbClr val="FFFFFF"/>
      </a:lt1>
      <a:dk2>
        <a:srgbClr val="000000"/>
      </a:dk2>
      <a:lt2>
        <a:srgbClr val="FFFFFF"/>
      </a:lt2>
      <a:accent1>
        <a:srgbClr val="00993F"/>
      </a:accent1>
      <a:accent2>
        <a:srgbClr val="BEC3CE"/>
      </a:accent2>
      <a:accent3>
        <a:srgbClr val="E1B34F"/>
      </a:accent3>
      <a:accent4>
        <a:srgbClr val="3F84D2"/>
      </a:accent4>
      <a:accent5>
        <a:srgbClr val="F05E5E"/>
      </a:accent5>
      <a:accent6>
        <a:srgbClr val="773F9B"/>
      </a:accent6>
      <a:hlink>
        <a:srgbClr val="0000FF"/>
      </a:hlink>
      <a:folHlink>
        <a:srgbClr val="FF00FF"/>
      </a:folHlink>
    </a:clrScheme>
    <a:fontScheme name="ZUS">
      <a:majorFont>
        <a:latin typeface="Lato Bold"/>
        <a:ea typeface="Helvetica Light"/>
        <a:cs typeface="Helvetica Light"/>
      </a:majorFont>
      <a:minorFont>
        <a:latin typeface="Lato"/>
        <a:ea typeface="Helvetica Light"/>
        <a:cs typeface="Helvetica Light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przentacja pusta</Template>
  <TotalTime>995</TotalTime>
  <Words>776</Words>
  <Application>Microsoft Office PowerPoint</Application>
  <PresentationFormat>Niestandardowy</PresentationFormat>
  <Paragraphs>103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3" baseType="lpstr">
      <vt:lpstr>Lato</vt:lpstr>
      <vt:lpstr>Lato Light</vt:lpstr>
      <vt:lpstr>Lato Black</vt:lpstr>
      <vt:lpstr>Calibri</vt:lpstr>
      <vt:lpstr>Lato Bold</vt:lpstr>
      <vt:lpstr>Helvetica Neue</vt:lpstr>
      <vt:lpstr>Helvetica Light</vt:lpstr>
      <vt:lpstr>Arial</vt:lpstr>
      <vt:lpstr>przentacja pusta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ZUS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Wierzchoń, Maria</dc:creator>
  <cp:lastModifiedBy>CEN-infpedag1</cp:lastModifiedBy>
  <cp:revision>77</cp:revision>
  <dcterms:created xsi:type="dcterms:W3CDTF">2016-06-27T08:11:57Z</dcterms:created>
  <dcterms:modified xsi:type="dcterms:W3CDTF">2016-08-09T07:53:33Z</dcterms:modified>
</cp:coreProperties>
</file>