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334" r:id="rId3"/>
    <p:sldId id="335" r:id="rId4"/>
    <p:sldId id="345" r:id="rId5"/>
    <p:sldId id="336" r:id="rId6"/>
    <p:sldId id="337" r:id="rId7"/>
    <p:sldId id="344" r:id="rId8"/>
    <p:sldId id="338" r:id="rId9"/>
    <p:sldId id="340" r:id="rId10"/>
    <p:sldId id="341" r:id="rId11"/>
    <p:sldId id="342" r:id="rId12"/>
    <p:sldId id="343" r:id="rId13"/>
    <p:sldId id="263" r:id="rId14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czak Radomir" initials="MR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00FF"/>
    <a:srgbClr val="FF9933"/>
    <a:srgbClr val="FF9966"/>
    <a:srgbClr val="FFFF99"/>
    <a:srgbClr val="99CCFF"/>
    <a:srgbClr val="FFCC99"/>
    <a:srgbClr val="FF00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21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F6F3A0-3B4F-48A3-BF21-9096AA04D1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0452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A80084-C0D7-4CC8-BE3F-E9D5A419599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8342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7CE111E5-A8B9-41A0-9D99-49343EF33A23}" type="slidenum">
              <a:rPr lang="pl-PL" altLang="pl-PL" smtClean="0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3</a:t>
            </a:fld>
            <a:endParaRPr lang="pl-PL" altLang="pl-PL" dirty="0" smtClean="0">
              <a:solidFill>
                <a:srgbClr val="000000"/>
              </a:solidFill>
            </a:endParaRPr>
          </a:p>
        </p:txBody>
      </p:sp>
      <p:sp>
        <p:nvSpPr>
          <p:cNvPr id="88067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89" rIns="91379" bIns="45689" anchor="b"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7550" indent="-276225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638" indent="-220663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4375" indent="-220663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1575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98775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5975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3175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4FA6D05-9753-4C88-921A-5E98D1F02DD2}" type="slidenum">
              <a:rPr lang="pl-PL" altLang="pl-PL" b="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pl-PL" altLang="pl-PL" b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1363"/>
            <a:ext cx="4967288" cy="3725862"/>
          </a:xfrm>
          <a:ln/>
        </p:spPr>
      </p:sp>
    </p:spTree>
    <p:extLst>
      <p:ext uri="{BB962C8B-B14F-4D97-AF65-F5344CB8AC3E}">
        <p14:creationId xmlns:p14="http://schemas.microsoft.com/office/powerpoint/2010/main" val="20521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D21805C1-A5E9-4B22-942A-83DED58738AC}" type="slidenum">
              <a:rPr lang="pl-PL" altLang="pl-PL" smtClean="0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7</a:t>
            </a:fld>
            <a:endParaRPr lang="pl-PL" altLang="pl-PL" dirty="0" smtClean="0">
              <a:solidFill>
                <a:srgbClr val="000000"/>
              </a:solidFill>
            </a:endParaRPr>
          </a:p>
        </p:txBody>
      </p:sp>
      <p:sp>
        <p:nvSpPr>
          <p:cNvPr id="90115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90116" name="Symbol zastępczy notate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90117" name="Symbol zastępczy numeru slajdu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E9F584-1689-4427-8965-32988F43607D}" type="slidenum">
              <a:rPr lang="pl-PL" altLang="pl-PL" b="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pl-PL" altLang="pl-PL" b="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65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à"/>
              <a:defRPr/>
            </a:pPr>
            <a:r>
              <a:rPr lang="pl-PL" altLang="pl-PL" sz="1600" dirty="0" smtClean="0">
                <a:latin typeface="Garamond" pitchFamily="18" charset="0"/>
                <a:sym typeface="Wingdings" pitchFamily="2" charset="2"/>
              </a:rPr>
              <a:t>Długa (od 2011) dyskusja w regionie nt. SRWP/RPS/RPO</a:t>
            </a:r>
          </a:p>
          <a:p>
            <a:pPr marL="273050" indent="-27305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à"/>
              <a:defRPr/>
            </a:pPr>
            <a:r>
              <a:rPr lang="pl-PL" altLang="pl-PL" sz="1600" dirty="0" smtClean="0">
                <a:latin typeface="Garamond" pitchFamily="18" charset="0"/>
                <a:sym typeface="Wingdings" pitchFamily="2" charset="2"/>
              </a:rPr>
              <a:t>Doświadczenia</a:t>
            </a:r>
          </a:p>
          <a:p>
            <a:pPr marL="273050" indent="-27305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à"/>
              <a:defRPr/>
            </a:pPr>
            <a:r>
              <a:rPr lang="pl-PL" altLang="pl-PL" sz="1600" dirty="0" smtClean="0">
                <a:latin typeface="Garamond" pitchFamily="18" charset="0"/>
                <a:sym typeface="Wingdings" pitchFamily="2" charset="2"/>
              </a:rPr>
              <a:t>Konstytucja regionalna </a:t>
            </a:r>
            <a:br>
              <a:rPr lang="pl-PL" altLang="pl-PL" sz="1600" dirty="0" smtClean="0">
                <a:latin typeface="Garamond" pitchFamily="18" charset="0"/>
                <a:sym typeface="Wingdings" pitchFamily="2" charset="2"/>
              </a:rPr>
            </a:br>
            <a:r>
              <a:rPr lang="pl-PL" altLang="pl-PL" sz="1600" dirty="0" smtClean="0">
                <a:latin typeface="Garamond" pitchFamily="18" charset="0"/>
                <a:sym typeface="Wingdings" pitchFamily="2" charset="2"/>
              </a:rPr>
              <a:t>nie wszystko, co było w RPS możliwe jest w RPO</a:t>
            </a:r>
            <a:br>
              <a:rPr lang="pl-PL" altLang="pl-PL" sz="1600" dirty="0" smtClean="0">
                <a:latin typeface="Garamond" pitchFamily="18" charset="0"/>
                <a:sym typeface="Wingdings" pitchFamily="2" charset="2"/>
              </a:rPr>
            </a:br>
            <a:r>
              <a:rPr lang="pl-PL" altLang="pl-PL" sz="1600" dirty="0" smtClean="0">
                <a:latin typeface="Garamond" pitchFamily="18" charset="0"/>
                <a:sym typeface="Wingdings" pitchFamily="2" charset="2"/>
              </a:rPr>
              <a:t>niektóre poza Polityką Spójności / Morską i Rybacką / Rolną</a:t>
            </a:r>
          </a:p>
          <a:p>
            <a:pPr marL="273050" indent="-27305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à"/>
              <a:defRPr/>
            </a:pPr>
            <a:r>
              <a:rPr lang="pl-PL" altLang="pl-PL" sz="1600" dirty="0" smtClean="0">
                <a:latin typeface="Garamond" pitchFamily="18" charset="0"/>
              </a:rPr>
              <a:t>Liczne uwarunkowania zewnętrzne (na poziomie UE / PL)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endParaRPr lang="pl-PL" altLang="pl-PL" sz="1600" dirty="0" smtClean="0">
              <a:latin typeface="Garamond" pitchFamily="18" charset="0"/>
            </a:endParaRPr>
          </a:p>
        </p:txBody>
      </p:sp>
      <p:sp>
        <p:nvSpPr>
          <p:cNvPr id="89092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DE2ADD-6ACF-481F-AB37-1F043BB38AB9}" type="slidenum">
              <a:rPr lang="pl-PL" altLang="pl-PL" b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pl-PL" altLang="pl-PL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614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 anchor="b"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878624-7A8C-4A91-8D31-80A353951F93}" type="slidenum">
              <a:rPr lang="pl-PL" altLang="pl-PL" b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pl-PL" altLang="pl-PL" b="0" dirty="0">
              <a:solidFill>
                <a:srgbClr val="000000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19138"/>
            <a:ext cx="4964112" cy="3722687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1463" indent="-271463" eaLnBrk="1" hangingPunct="1">
              <a:buFont typeface="Wingdings" pitchFamily="2" charset="2"/>
              <a:buChar char="à"/>
            </a:pPr>
            <a:endParaRPr lang="pl-PL" altLang="pl-PL" sz="1600" dirty="0" smtClean="0">
              <a:latin typeface="Garamond" pitchFamily="18" charset="0"/>
            </a:endParaRPr>
          </a:p>
          <a:p>
            <a:pPr marL="271463" indent="-271463" eaLnBrk="1" hangingPunct="1">
              <a:buFont typeface="Wingdings" pitchFamily="2" charset="2"/>
              <a:buChar char="à"/>
            </a:pPr>
            <a:endParaRPr lang="pl-PL" altLang="pl-PL" sz="16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9775" indent="-282575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9825" indent="-225425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025" indent="-225425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4225" indent="-225425" algn="l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34EEA423-8FE7-41E2-A58E-6CD4C6C68536}" type="slidenum">
              <a:rPr lang="pl-PL" altLang="pl-PL" smtClean="0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10</a:t>
            </a:fld>
            <a:endParaRPr lang="pl-PL" altLang="pl-PL" dirty="0" smtClean="0">
              <a:solidFill>
                <a:srgbClr val="000000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19138"/>
            <a:ext cx="4964113" cy="3722687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69875" indent="-269875" eaLnBrk="1" hangingPunct="1">
              <a:buFont typeface="Wingdings" pitchFamily="2" charset="2"/>
              <a:buChar char="à"/>
            </a:pPr>
            <a:endParaRPr lang="pl-PL" altLang="pl-PL" sz="1600" dirty="0" smtClean="0">
              <a:latin typeface="Garamond" pitchFamily="18" charset="0"/>
            </a:endParaRPr>
          </a:p>
          <a:p>
            <a:pPr marL="269875" indent="-269875" eaLnBrk="1" hangingPunct="1">
              <a:buFont typeface="Wingdings" pitchFamily="2" charset="2"/>
              <a:buChar char="à"/>
            </a:pPr>
            <a:endParaRPr lang="pl-PL" altLang="pl-PL" sz="16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31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133DB-DACF-4337-805D-1E9BBC6F8B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86636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A703F-C760-476C-B09E-DD6F2A6EA52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03697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49C5E-91A3-4369-8B2F-17A5B32EEC9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132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12395-158C-412E-9EC7-9C87CD8CDFC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080339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CA6C1-D44B-486D-8787-63944D7E037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161152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B5BAA-716B-4582-A985-090BA15E81C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322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194AA-3F96-46BC-8D66-3BC591CE5C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13053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D5E13-AC67-40C3-805E-F155E22D4AC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12867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C99B-5B43-479A-A415-3DF4FC2ED62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4523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FC4E-2B14-45BB-BDF2-0E3BDB6FFB4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79755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65D91-1CAA-4092-AD93-D00B6F20F7E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35881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AC763-0CAC-45B1-901C-E06AB803562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96103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58F89-FD91-4EE8-B1F4-574C37B08CBA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07308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122C3-57B0-4A3D-B4D7-9DA973E17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35935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C72C70-C57D-4C4F-99E1-7D43357EF25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034" r:id="rId12"/>
    <p:sldLayoutId id="2147484035" r:id="rId13"/>
    <p:sldLayoutId id="214748420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6" name="Group 23"/>
          <p:cNvGrpSpPr>
            <a:grpSpLocks/>
          </p:cNvGrpSpPr>
          <p:nvPr/>
        </p:nvGrpSpPr>
        <p:grpSpPr bwMode="auto">
          <a:xfrm>
            <a:off x="6372225" y="549275"/>
            <a:ext cx="2519363" cy="793750"/>
            <a:chOff x="3969" y="346"/>
            <a:chExt cx="1587" cy="500"/>
          </a:xfrm>
        </p:grpSpPr>
        <p:sp>
          <p:nvSpPr>
            <p:cNvPr id="28678" name="Text Box 24"/>
            <p:cNvSpPr txBox="1">
              <a:spLocks noChangeArrowheads="1"/>
            </p:cNvSpPr>
            <p:nvPr/>
          </p:nvSpPr>
          <p:spPr bwMode="auto">
            <a:xfrm>
              <a:off x="3969" y="346"/>
              <a:ext cx="1587" cy="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63525" indent="-26352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latin typeface="Garamond" pitchFamily="18" charset="0"/>
              </a:endParaRPr>
            </a:p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latin typeface="Garamond" pitchFamily="18" charset="0"/>
              </a:endParaRPr>
            </a:p>
          </p:txBody>
        </p:sp>
        <p:pic>
          <p:nvPicPr>
            <p:cNvPr id="28679" name="Picture 934" descr="POMORSKIE2020-W1-podstawowe-RGB-FOR WE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391"/>
              <a:ext cx="1407" cy="3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0" y="1989138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000" b="1" dirty="0">
                <a:solidFill>
                  <a:srgbClr val="FFFF00"/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Edukacja</a:t>
            </a:r>
            <a:r>
              <a:rPr lang="pl-PL" altLang="pl-PL" sz="3000" b="1" dirty="0">
                <a:solidFill>
                  <a:schemeClr val="bg1"/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lang="pl-PL" altLang="pl-PL" sz="3000" b="1" dirty="0">
                <a:solidFill>
                  <a:schemeClr val="bg1"/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</a:br>
            <a:r>
              <a:rPr lang="pl-PL" altLang="pl-PL" sz="3000" b="1" dirty="0">
                <a:solidFill>
                  <a:schemeClr val="bg1"/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w systemie strategicznego planowania rozwoju </a:t>
            </a:r>
            <a:r>
              <a:rPr lang="pl-PL" altLang="pl-PL" sz="3000" b="1" dirty="0">
                <a:solidFill>
                  <a:srgbClr val="FFFF00"/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województwa pomorskiego</a:t>
            </a:r>
            <a:endParaRPr lang="pl-PL" altLang="pl-PL" sz="3000" b="1" dirty="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507038" y="4306292"/>
            <a:ext cx="3440112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pl-PL" altLang="pl-PL" sz="1600" dirty="0">
                <a:solidFill>
                  <a:schemeClr val="bg1"/>
                </a:solidFill>
                <a:latin typeface="Garamond" pitchFamily="18" charset="0"/>
              </a:rPr>
              <a:t>Radomir Matczak</a:t>
            </a:r>
          </a:p>
          <a:p>
            <a:pPr eaLnBrk="1" hangingPunct="1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pl-PL" altLang="pl-PL" sz="1600" b="0" dirty="0">
                <a:solidFill>
                  <a:schemeClr val="bg1"/>
                </a:solidFill>
                <a:latin typeface="Garamond" pitchFamily="18" charset="0"/>
              </a:rPr>
              <a:t>Departament Rozwoju </a:t>
            </a:r>
            <a:br>
              <a:rPr lang="pl-PL" altLang="pl-PL" sz="1600" b="0" dirty="0">
                <a:solidFill>
                  <a:schemeClr val="bg1"/>
                </a:solidFill>
                <a:latin typeface="Garamond" pitchFamily="18" charset="0"/>
              </a:rPr>
            </a:br>
            <a:r>
              <a:rPr lang="pl-PL" altLang="pl-PL" sz="1600" b="0" dirty="0">
                <a:solidFill>
                  <a:schemeClr val="bg1"/>
                </a:solidFill>
                <a:latin typeface="Garamond" pitchFamily="18" charset="0"/>
              </a:rPr>
              <a:t>Regionalnego i Przestrzennego UMWP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0" y="6279533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dirty="0">
                <a:solidFill>
                  <a:srgbClr val="FFFF00"/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II Ogólnopolskie Forum Placówek Doskonalenia Nauczycieli</a:t>
            </a:r>
            <a:r>
              <a:rPr lang="pl-PL" altLang="pl-PL" sz="1600" dirty="0">
                <a:solidFill>
                  <a:schemeClr val="bg1"/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lang="pl-PL" altLang="pl-PL" sz="1600" dirty="0">
                <a:solidFill>
                  <a:schemeClr val="bg1"/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</a:br>
            <a:r>
              <a:rPr lang="pl-PL" altLang="pl-PL" sz="1600" dirty="0">
                <a:solidFill>
                  <a:schemeClr val="bg1"/>
                </a:solidFill>
                <a:latin typeface="Garamond" pitchFamily="18" charset="0"/>
              </a:rPr>
              <a:t>Gdańsk, 19-20 maja 2015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57" name="Group 125"/>
          <p:cNvGraphicFramePr>
            <a:graphicFrameLocks noGrp="1"/>
          </p:cNvGraphicFramePr>
          <p:nvPr>
            <p:ph idx="1"/>
          </p:nvPr>
        </p:nvGraphicFramePr>
        <p:xfrm>
          <a:off x="250825" y="1168400"/>
          <a:ext cx="8642350" cy="5545170"/>
        </p:xfrm>
        <a:graphic>
          <a:graphicData uri="http://schemas.openxmlformats.org/drawingml/2006/table">
            <a:tbl>
              <a:tblPr/>
              <a:tblGrid>
                <a:gridCol w="432117"/>
                <a:gridCol w="2520686"/>
                <a:gridCol w="3024823"/>
                <a:gridCol w="1333090"/>
                <a:gridCol w="1331634"/>
              </a:tblGrid>
              <a:tr h="365772">
                <a:tc rowSpan="2"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Obszar tematyczny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RPO WP i PO KL  2007-2013</a:t>
                      </a:r>
                    </a:p>
                  </a:txBody>
                  <a:tcPr marL="91451" marR="91451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RPO WP 2014-2020</a:t>
                      </a:r>
                      <a:endParaRPr kumimoji="0" lang="pl-PL" altLang="pl-PL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1451" marR="91451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5772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mln euro</a:t>
                      </a:r>
                    </a:p>
                  </a:txBody>
                  <a:tcPr marL="91451" marR="91451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mln euro</a:t>
                      </a:r>
                    </a:p>
                  </a:txBody>
                  <a:tcPr marL="91451" marR="91451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% zmiana</a:t>
                      </a:r>
                    </a:p>
                  </a:txBody>
                  <a:tcPr marL="91451" marR="91451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1. </a:t>
                      </a:r>
                    </a:p>
                  </a:txBody>
                  <a:tcPr marL="90010" marR="54006" marT="46807" marB="468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Komercjalizacja wiedzy</a:t>
                      </a:r>
                    </a:p>
                  </a:txBody>
                  <a:tcPr marL="91451" marR="91451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70,4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139,9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+99</a:t>
                      </a:r>
                      <a:r>
                        <a:rPr lang="pl-PL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2. </a:t>
                      </a:r>
                    </a:p>
                  </a:txBody>
                  <a:tcPr marL="90010" marR="54006" marT="46807" marB="468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Przedsiębiorstwa</a:t>
                      </a:r>
                    </a:p>
                  </a:txBody>
                  <a:tcPr marL="91451" marR="91451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105,8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174,6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+65</a:t>
                      </a:r>
                      <a:r>
                        <a:rPr lang="pl-PL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3.</a:t>
                      </a:r>
                    </a:p>
                  </a:txBody>
                  <a:tcPr marL="90010" marR="54006" marT="46807" marB="468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Edukacja</a:t>
                      </a:r>
                    </a:p>
                  </a:txBody>
                  <a:tcPr marL="91451" marR="91451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141,8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/>
                        </a:rPr>
                        <a:t>188,3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/>
                        </a:rPr>
                        <a:t>+33</a:t>
                      </a:r>
                      <a:r>
                        <a:rPr lang="pl-PL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/>
                        </a:rPr>
                        <a:t>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4. </a:t>
                      </a:r>
                    </a:p>
                  </a:txBody>
                  <a:tcPr marL="90010" marR="54006" marT="46807" marB="468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Kształcenie zawodowe</a:t>
                      </a:r>
                    </a:p>
                  </a:txBody>
                  <a:tcPr marL="91451" marR="91451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5. </a:t>
                      </a:r>
                    </a:p>
                  </a:txBody>
                  <a:tcPr marL="90010" marR="54006" marT="46807" marB="468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Zatrudnienie</a:t>
                      </a:r>
                    </a:p>
                  </a:txBody>
                  <a:tcPr marL="91451" marR="91451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217,5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225,5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+4</a:t>
                      </a:r>
                      <a:r>
                        <a:rPr lang="pl-PL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6. </a:t>
                      </a:r>
                    </a:p>
                  </a:txBody>
                  <a:tcPr marL="90010" marR="54006" marT="46807" marB="468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Integracja</a:t>
                      </a:r>
                    </a:p>
                  </a:txBody>
                  <a:tcPr marL="91451" marR="91451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75,3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114,3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+52</a:t>
                      </a:r>
                      <a:r>
                        <a:rPr lang="pl-PL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7. </a:t>
                      </a:r>
                    </a:p>
                  </a:txBody>
                  <a:tcPr marL="90010" marR="54006" marT="46807" marB="468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Zdrowie</a:t>
                      </a:r>
                    </a:p>
                  </a:txBody>
                  <a:tcPr marL="91451" marR="91451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35,9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105,0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+192</a:t>
                      </a:r>
                      <a:r>
                        <a:rPr lang="pl-PL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8. </a:t>
                      </a:r>
                    </a:p>
                  </a:txBody>
                  <a:tcPr marL="90010" marR="54006" marT="46807" marB="468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Konwersja</a:t>
                      </a:r>
                    </a:p>
                  </a:txBody>
                  <a:tcPr marL="91451" marR="91451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211,2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159,0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-25%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9. </a:t>
                      </a:r>
                    </a:p>
                  </a:txBody>
                  <a:tcPr marL="90010" marR="54006" marT="46807" marB="468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Mobilność</a:t>
                      </a:r>
                    </a:p>
                  </a:txBody>
                  <a:tcPr marL="91451" marR="91451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266,4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357,2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+34</a:t>
                      </a:r>
                      <a:r>
                        <a:rPr lang="pl-PL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10. </a:t>
                      </a:r>
                    </a:p>
                  </a:txBody>
                  <a:tcPr marL="90010" marR="54006" marT="46807" marB="468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Energia</a:t>
                      </a:r>
                    </a:p>
                  </a:txBody>
                  <a:tcPr marL="91451" marR="91451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34,1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215,0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+530</a:t>
                      </a:r>
                      <a:r>
                        <a:rPr lang="pl-PL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11. </a:t>
                      </a:r>
                    </a:p>
                  </a:txBody>
                  <a:tcPr marL="90010" marR="54006" marT="46807" marB="468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Środowisko</a:t>
                      </a:r>
                    </a:p>
                  </a:txBody>
                  <a:tcPr marL="91451" marR="91451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78,3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120,9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+54</a:t>
                      </a:r>
                      <a:r>
                        <a:rPr lang="pl-PL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79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12. </a:t>
                      </a:r>
                    </a:p>
                  </a:txBody>
                  <a:tcPr marL="90010" marR="54006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Pomoc techniczna</a:t>
                      </a:r>
                    </a:p>
                  </a:txBody>
                  <a:tcPr marL="91451" marR="91451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44,2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65,2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+48</a:t>
                      </a:r>
                      <a:r>
                        <a:rPr lang="pl-PL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98412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RAZEM</a:t>
                      </a:r>
                    </a:p>
                  </a:txBody>
                  <a:tcPr marL="91451" marR="91451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1 280,9</a:t>
                      </a:r>
                    </a:p>
                  </a:txBody>
                  <a:tcPr marL="90010" marR="9001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864,9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+46</a:t>
                      </a:r>
                      <a:r>
                        <a:rPr lang="pl-PL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Garamond"/>
                        </a:rPr>
                        <a:t>%</a:t>
                      </a:r>
                    </a:p>
                  </a:txBody>
                  <a:tcPr marL="9527" marR="8573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sp>
        <p:nvSpPr>
          <p:cNvPr id="82012" name="Rectangle 533"/>
          <p:cNvSpPr>
            <a:spLocks noChangeArrowheads="1"/>
          </p:cNvSpPr>
          <p:nvPr/>
        </p:nvSpPr>
        <p:spPr bwMode="auto">
          <a:xfrm>
            <a:off x="2411413" y="0"/>
            <a:ext cx="67325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b="1" dirty="0">
                <a:solidFill>
                  <a:srgbClr val="FFFFFF"/>
                </a:solidFill>
                <a:latin typeface="Garamond" pitchFamily="18" charset="0"/>
              </a:rPr>
              <a:t>Inne akcenty w stosunku do okresu 2007+</a:t>
            </a:r>
          </a:p>
        </p:txBody>
      </p:sp>
    </p:spTree>
    <p:extLst>
      <p:ext uri="{BB962C8B-B14F-4D97-AF65-F5344CB8AC3E}">
        <p14:creationId xmlns:p14="http://schemas.microsoft.com/office/powerpoint/2010/main" val="20807909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ymbol zastępczy zawartości 2"/>
          <p:cNvSpPr>
            <a:spLocks noGrp="1"/>
          </p:cNvSpPr>
          <p:nvPr>
            <p:ph idx="1"/>
          </p:nvPr>
        </p:nvSpPr>
        <p:spPr>
          <a:xfrm>
            <a:off x="6350" y="981075"/>
            <a:ext cx="9144000" cy="587692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Kompleksowe wspomaganie szkół i przedszkoli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dirty="0" smtClean="0">
                <a:latin typeface="Garamond" pitchFamily="18" charset="0"/>
                <a:ea typeface="Times New Roman" pitchFamily="18" charset="0"/>
                <a:cs typeface="Garamond" pitchFamily="18" charset="0"/>
              </a:rPr>
              <a:t>Projekty realizowane przez organy prowadzące szkoły/przedszkola z co najmniej jednym spośród następujących podmiotów:</a:t>
            </a:r>
            <a:endParaRPr lang="pl-PL" altLang="pl-PL" sz="2000" dirty="0" smtClean="0"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FontTx/>
              <a:buAutoNum type="alphaLcParenR"/>
            </a:pPr>
            <a:r>
              <a:rPr lang="pl-PL" altLang="pl-PL" sz="2000" dirty="0" smtClean="0">
                <a:latin typeface="Garamond" pitchFamily="18" charset="0"/>
                <a:ea typeface="Calibri" pitchFamily="34" charset="0"/>
                <a:cs typeface="Times New Roman" pitchFamily="18" charset="0"/>
              </a:rPr>
              <a:t>organizacje pozarządowe</a:t>
            </a:r>
            <a:endParaRPr lang="pl-PL" altLang="pl-PL" sz="2000" dirty="0" smtClean="0">
              <a:latin typeface="Garamond" pitchFamily="18" charset="0"/>
              <a:ea typeface="Times New Roman" pitchFamily="18" charset="0"/>
              <a:cs typeface="Arial" charset="0"/>
            </a:endParaRP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FontTx/>
              <a:buAutoNum type="alphaLcParenR"/>
            </a:pPr>
            <a:r>
              <a:rPr lang="pl-PL" altLang="pl-PL" sz="2000" dirty="0" smtClean="0">
                <a:latin typeface="Garamond" pitchFamily="18" charset="0"/>
                <a:ea typeface="Times New Roman" pitchFamily="18" charset="0"/>
                <a:cs typeface="Arial" charset="0"/>
              </a:rPr>
              <a:t>instytucje edukacyjne/szkoły wyższe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FontTx/>
              <a:buAutoNum type="alphaLcParenR"/>
            </a:pPr>
            <a:r>
              <a:rPr lang="pl-PL" altLang="pl-PL" sz="2000" dirty="0" smtClean="0">
                <a:latin typeface="Garamond" pitchFamily="18" charset="0"/>
                <a:ea typeface="Times New Roman" pitchFamily="18" charset="0"/>
                <a:cs typeface="Arial" charset="0"/>
              </a:rPr>
              <a:t>instytucje kultury</a:t>
            </a:r>
          </a:p>
          <a:p>
            <a:pPr marL="804863" lvl="1" indent="-347663">
              <a:spcBef>
                <a:spcPts val="600"/>
              </a:spcBef>
              <a:buFontTx/>
              <a:buAutoNum type="alphaLcParenR"/>
            </a:pPr>
            <a:r>
              <a:rPr lang="pl-PL" altLang="pl-PL" sz="2000" dirty="0" smtClean="0">
                <a:latin typeface="Garamond" pitchFamily="18" charset="0"/>
                <a:ea typeface="Times New Roman" pitchFamily="18" charset="0"/>
                <a:cs typeface="Arial" charset="0"/>
              </a:rPr>
              <a:t>instytucje rynku pracy/instytucje pomocy i integracji społecznej </a:t>
            </a:r>
            <a:br>
              <a:rPr lang="pl-PL" altLang="pl-PL" sz="2000" dirty="0" smtClean="0">
                <a:latin typeface="Garamond" pitchFamily="18" charset="0"/>
                <a:ea typeface="Times New Roman" pitchFamily="18" charset="0"/>
                <a:cs typeface="Arial" charset="0"/>
              </a:rPr>
            </a:br>
            <a:r>
              <a:rPr lang="pl-PL" altLang="pl-PL" sz="2000" dirty="0" smtClean="0">
                <a:latin typeface="Garamond" pitchFamily="18" charset="0"/>
                <a:ea typeface="Times New Roman" pitchFamily="18" charset="0"/>
                <a:cs typeface="Arial" charset="0"/>
              </a:rPr>
              <a:t>(w zakresie doradztwa edukacyjno-zawodowego)</a:t>
            </a:r>
            <a:endParaRPr lang="pl-PL" altLang="pl-PL" sz="2000" b="1" dirty="0" smtClean="0">
              <a:solidFill>
                <a:srgbClr val="0000FF"/>
              </a:solidFill>
              <a:latin typeface="Garamond" pitchFamily="18" charset="0"/>
              <a:ea typeface="Times New Roman" pitchFamily="18" charset="0"/>
              <a:cs typeface="Arial" charset="0"/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endParaRPr lang="pl-PL" altLang="pl-PL" sz="1000" b="1" dirty="0" smtClean="0">
              <a:solidFill>
                <a:srgbClr val="0000FF"/>
              </a:solidFill>
              <a:latin typeface="Garamond" pitchFamily="18" charset="0"/>
              <a:ea typeface="Times New Roman" pitchFamily="18" charset="0"/>
              <a:cs typeface="Arial" charset="0"/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ea typeface="Times New Roman" pitchFamily="18" charset="0"/>
                <a:cs typeface="Arial" charset="0"/>
              </a:rPr>
              <a:t>Upowszechnienie edukacji przedszkolnej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pl-PL" altLang="pl-PL" sz="2000" dirty="0" smtClean="0">
                <a:latin typeface="Garamond" pitchFamily="18" charset="0"/>
                <a:ea typeface="Times New Roman" pitchFamily="18" charset="0"/>
                <a:cs typeface="Arial" charset="0"/>
              </a:rPr>
              <a:t>Projekty realizowane w partnerstwie kilku samorządów (np. gmina-gmina, powiat-gmina) lub w formule partnerstwa publiczno-prywatnego/publiczno-społecznego</a:t>
            </a:r>
          </a:p>
          <a:p>
            <a:pPr marL="0" indent="0">
              <a:spcBef>
                <a:spcPts val="600"/>
              </a:spcBef>
              <a:buFontTx/>
              <a:buNone/>
            </a:pPr>
            <a:endParaRPr lang="pl-PL" altLang="pl-PL" sz="1000" dirty="0" smtClean="0">
              <a:latin typeface="Garamond" pitchFamily="18" charset="0"/>
              <a:ea typeface="Times New Roman" pitchFamily="18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ea typeface="Times New Roman" pitchFamily="18" charset="0"/>
                <a:cs typeface="Arial" charset="0"/>
              </a:rPr>
              <a:t>Kształcenie zawodowe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dirty="0" smtClean="0">
                <a:latin typeface="Garamond" pitchFamily="18" charset="0"/>
                <a:ea typeface="Times New Roman" pitchFamily="18" charset="0"/>
                <a:cs typeface="Arial" charset="0"/>
              </a:rPr>
              <a:t>Projekty realizowane w ścisłym partnerstwie z pracodawcami</a:t>
            </a:r>
            <a:endParaRPr lang="pl-PL" altLang="pl-PL" sz="2000" b="1" dirty="0" smtClean="0">
              <a:solidFill>
                <a:srgbClr val="0000FF"/>
              </a:solidFill>
              <a:latin typeface="Garamond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82947" name="Rectangle 78"/>
          <p:cNvSpPr>
            <a:spLocks noChangeArrowheads="1"/>
          </p:cNvSpPr>
          <p:nvPr/>
        </p:nvSpPr>
        <p:spPr bwMode="auto">
          <a:xfrm>
            <a:off x="2411413" y="0"/>
            <a:ext cx="6732587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dirty="0" smtClean="0">
                <a:solidFill>
                  <a:srgbClr val="FFFFFF"/>
                </a:solidFill>
                <a:latin typeface="Garamond" pitchFamily="18" charset="0"/>
              </a:rPr>
              <a:t>Preferencje dla partnerstw w RPO WP</a:t>
            </a:r>
            <a:endParaRPr lang="pl-PL" altLang="pl-PL" sz="2400" b="1" dirty="0">
              <a:solidFill>
                <a:srgbClr val="FFFFFF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70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4248150"/>
          </a:xfrm>
        </p:spPr>
        <p:txBody>
          <a:bodyPr/>
          <a:lstStyle/>
          <a:p>
            <a:pPr marL="355600" indent="-3556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987425" algn="l"/>
              </a:tabLst>
            </a:pPr>
            <a:r>
              <a:rPr lang="pl-PL" altLang="pl-PL" sz="2000" dirty="0" smtClean="0">
                <a:latin typeface="Garamond" pitchFamily="18" charset="0"/>
              </a:rPr>
              <a:t>Realizowane w oparciu o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</a:rPr>
              <a:t>ramy (standardy ) regionalne </a:t>
            </a:r>
            <a:r>
              <a:rPr lang="pl-PL" altLang="pl-PL" sz="2000" dirty="0" smtClean="0">
                <a:latin typeface="Garamond" pitchFamily="18" charset="0"/>
              </a:rPr>
              <a:t>(np. diagnoza potrzeb)</a:t>
            </a:r>
          </a:p>
          <a:p>
            <a:pPr marL="355600" indent="-355600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tabLst>
                <a:tab pos="987425" algn="l"/>
              </a:tabLst>
            </a:pP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</a:rPr>
              <a:t>Kompleksowe </a:t>
            </a:r>
            <a:endParaRPr lang="pl-PL" altLang="pl-PL" sz="2000" b="1" dirty="0">
              <a:solidFill>
                <a:srgbClr val="0000FF"/>
              </a:solidFill>
              <a:latin typeface="Garamond" pitchFamily="18" charset="0"/>
            </a:endParaRPr>
          </a:p>
          <a:p>
            <a:pPr marL="355600" indent="0">
              <a:lnSpc>
                <a:spcPct val="120000"/>
              </a:lnSpc>
              <a:spcBef>
                <a:spcPts val="0"/>
              </a:spcBef>
              <a:spcAft>
                <a:spcPct val="50000"/>
              </a:spcAft>
              <a:buNone/>
            </a:pPr>
            <a:r>
              <a:rPr lang="pl-PL" altLang="pl-PL" sz="2000" dirty="0" smtClean="0">
                <a:latin typeface="Garamond" pitchFamily="18" charset="0"/>
              </a:rPr>
              <a:t>obejmujące m.in.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</a:rPr>
              <a:t>doskonalenie nauczycieli</a:t>
            </a:r>
            <a:r>
              <a:rPr lang="pl-PL" altLang="pl-PL" sz="2000" dirty="0" smtClean="0">
                <a:latin typeface="Garamond" pitchFamily="18" charset="0"/>
              </a:rPr>
              <a:t>, zajęcia dodatkowe w zakresie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</a:rPr>
              <a:t>kompetencji kluczowych</a:t>
            </a:r>
            <a:r>
              <a:rPr lang="pl-PL" altLang="pl-PL" sz="2000" dirty="0" smtClean="0">
                <a:latin typeface="Garamond" pitchFamily="18" charset="0"/>
              </a:rPr>
              <a:t>,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</a:rPr>
              <a:t>doradztwo</a:t>
            </a:r>
            <a:r>
              <a:rPr lang="pl-PL" altLang="pl-PL" sz="2000" dirty="0" smtClean="0">
                <a:latin typeface="Garamond" pitchFamily="18" charset="0"/>
              </a:rPr>
              <a:t> edukacyjno-zawodowe, </a:t>
            </a:r>
            <a:br>
              <a:rPr lang="pl-PL" altLang="pl-PL" sz="2000" dirty="0" smtClean="0">
                <a:latin typeface="Garamond" pitchFamily="18" charset="0"/>
              </a:rPr>
            </a:br>
            <a:r>
              <a:rPr lang="pl-PL" altLang="pl-PL" sz="2000" dirty="0" smtClean="0">
                <a:latin typeface="Garamond" pitchFamily="18" charset="0"/>
              </a:rPr>
              <a:t>działania na rzecz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</a:rPr>
              <a:t>uczniów z niepełnosprawnościami</a:t>
            </a:r>
            <a:endParaRPr lang="pl-PL" altLang="pl-PL" sz="2000" dirty="0" smtClean="0">
              <a:latin typeface="Garamond" pitchFamily="18" charset="0"/>
            </a:endParaRPr>
          </a:p>
          <a:p>
            <a:pPr marL="355600" indent="-3556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</a:rPr>
              <a:t>Partnerskie</a:t>
            </a:r>
            <a:r>
              <a:rPr lang="pl-PL" altLang="pl-PL" sz="2000" dirty="0" smtClean="0">
                <a:latin typeface="Garamond" pitchFamily="18" charset="0"/>
              </a:rPr>
              <a:t> </a:t>
            </a:r>
          </a:p>
          <a:p>
            <a:pPr marL="355600" indent="-3556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Realizowane w pierwszej kolejności na obszarach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  <a:t>o najsłabszych wynikach egzaminów </a:t>
            </a: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zewnętrznych na wszystkich etapach edukacji</a:t>
            </a:r>
            <a:endParaRPr lang="pl-PL" altLang="pl-PL" sz="2000" dirty="0">
              <a:latin typeface="Garamond" pitchFamily="18" charset="0"/>
            </a:endParaRPr>
          </a:p>
          <a:p>
            <a:pPr marL="355600" indent="-3556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pl-PL" altLang="pl-PL" sz="2000" dirty="0" smtClean="0">
                <a:latin typeface="Garamond" pitchFamily="18" charset="0"/>
              </a:rPr>
              <a:t>Inicjatorem –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</a:rPr>
              <a:t>organ prowadzący</a:t>
            </a:r>
          </a:p>
        </p:txBody>
      </p:sp>
      <p:sp>
        <p:nvSpPr>
          <p:cNvPr id="83971" name="Tytuł 1"/>
          <p:cNvSpPr>
            <a:spLocks noGrp="1"/>
          </p:cNvSpPr>
          <p:nvPr>
            <p:ph type="title"/>
          </p:nvPr>
        </p:nvSpPr>
        <p:spPr>
          <a:xfrm>
            <a:off x="2411413" y="1588"/>
            <a:ext cx="6726237" cy="979487"/>
          </a:xfrm>
        </p:spPr>
        <p:txBody>
          <a:bodyPr/>
          <a:lstStyle/>
          <a:p>
            <a:r>
              <a:rPr lang="pl-PL" altLang="pl-PL" sz="2800" b="1" dirty="0" smtClean="0">
                <a:solidFill>
                  <a:schemeClr val="bg1"/>
                </a:solidFill>
                <a:latin typeface="Garamond" pitchFamily="18" charset="0"/>
              </a:rPr>
              <a:t>Profil projektów edukacyjnych w RPO WP</a:t>
            </a:r>
          </a:p>
        </p:txBody>
      </p:sp>
    </p:spTree>
    <p:extLst>
      <p:ext uri="{BB962C8B-B14F-4D97-AF65-F5344CB8AC3E}">
        <p14:creationId xmlns:p14="http://schemas.microsoft.com/office/powerpoint/2010/main" val="24970345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4"/>
          <p:cNvSpPr txBox="1">
            <a:spLocks noChangeArrowheads="1"/>
          </p:cNvSpPr>
          <p:nvPr/>
        </p:nvSpPr>
        <p:spPr bwMode="auto">
          <a:xfrm>
            <a:off x="0" y="2420888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000" b="1" dirty="0" smtClean="0">
                <a:solidFill>
                  <a:schemeClr val="bg1"/>
                </a:solidFill>
                <a:latin typeface="Garamond" pitchFamily="18" charset="0"/>
              </a:rPr>
              <a:t>Dziękuję </a:t>
            </a:r>
            <a:r>
              <a:rPr lang="pl-PL" altLang="pl-PL" sz="3000" b="1" dirty="0">
                <a:solidFill>
                  <a:schemeClr val="bg1"/>
                </a:solidFill>
                <a:latin typeface="Garamond" pitchFamily="18" charset="0"/>
              </a:rPr>
              <a:t>za uwagę</a:t>
            </a:r>
            <a:endParaRPr lang="pl-PL" altLang="pl-PL" sz="3000" b="1" u="sng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67813" cy="5589587"/>
          </a:xfrm>
        </p:spPr>
        <p:txBody>
          <a:bodyPr lIns="72000" rIns="36000"/>
          <a:lstStyle/>
          <a:p>
            <a:pPr marL="35560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FontTx/>
              <a:buAutoNum type="arabicPeriod"/>
            </a:pP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Niższy niż w kraju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  <a:t>udział dzieci w edukacji przedszkolnej</a:t>
            </a:r>
            <a:endParaRPr lang="pl-PL" altLang="pl-PL" sz="2000" b="1" dirty="0" smtClean="0">
              <a:solidFill>
                <a:srgbClr val="0000FF"/>
              </a:solidFill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marL="355600">
              <a:spcBef>
                <a:spcPct val="0"/>
              </a:spcBef>
              <a:spcAft>
                <a:spcPts val="1800"/>
              </a:spcAft>
              <a:buFontTx/>
              <a:buAutoNum type="arabicPeriod"/>
            </a:pP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Utrzymujące się poniżej średniej krajowej wyniki </a:t>
            </a:r>
            <a:r>
              <a:rPr lang="pl-PL" altLang="pl-PL" sz="2000" b="1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  <a:t>egzaminów zewnętrznych</a:t>
            </a:r>
            <a:endParaRPr lang="pl-PL" altLang="pl-PL" sz="2000" dirty="0" smtClean="0">
              <a:latin typeface="Garamond" pitchFamily="18" charset="0"/>
              <a:cs typeface="Times New Roman" pitchFamily="18" charset="0"/>
            </a:endParaRPr>
          </a:p>
          <a:p>
            <a:pPr marL="35560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FontTx/>
              <a:buAutoNum type="arabicPeriod"/>
            </a:pP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Brak dobrze zorganizowanego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  <a:t>system wspomagania pracy szkół</a:t>
            </a:r>
            <a:endParaRPr lang="pl-PL" altLang="pl-PL" sz="2000" b="1" dirty="0" smtClean="0">
              <a:solidFill>
                <a:srgbClr val="0000FF"/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marL="35560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FontTx/>
              <a:buAutoNum type="arabicPeriod"/>
            </a:pP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Niedostatecznie wykształcone i upowszechnione mechanizmy wsparcia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  <a:t>uczniów </a:t>
            </a:r>
            <a:b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  <a:t>o specjalnych potrzebach edukacyjnych</a:t>
            </a:r>
          </a:p>
          <a:p>
            <a:pPr marL="35560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FontTx/>
              <a:buAutoNum type="arabicPeriod" startAt="5"/>
            </a:pP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Niska</a:t>
            </a:r>
            <a:r>
              <a:rPr lang="pl-PL" altLang="pl-PL" sz="2000" b="1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  <a:t>jakość i </a:t>
            </a: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brak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  <a:t> elastyczności </a:t>
            </a: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oferty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  <a:t>kształcenia zawodowego </a:t>
            </a: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na tle zmiennych potrzeb gospodarki (w tym deficyty we współpracy i koordynacji oferty)</a:t>
            </a:r>
            <a:endParaRPr lang="pl-PL" altLang="pl-PL" sz="2000" dirty="0" smtClean="0"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marL="355600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FontTx/>
              <a:buAutoNum type="arabicPeriod" startAt="5"/>
            </a:pP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Słaba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  <a:t> współpraca szkół zawodowych z przedsiębiorcami</a:t>
            </a: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556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Tx/>
              <a:buAutoNum type="arabicPeriod" startAt="5"/>
            </a:pPr>
            <a:r>
              <a:rPr lang="pl-PL" altLang="pl-PL" sz="2000" dirty="0" smtClean="0">
                <a:latin typeface="Garamond" pitchFamily="18" charset="0"/>
                <a:cs typeface="Times New Roman" pitchFamily="18" charset="0"/>
              </a:rPr>
              <a:t>Niski odsetek absolwentów szkół zawodowych z </a:t>
            </a:r>
            <a:r>
              <a:rPr lang="pl-PL" altLang="pl-PL" sz="2000" b="1" dirty="0" smtClean="0">
                <a:solidFill>
                  <a:srgbClr val="0000FF"/>
                </a:solidFill>
                <a:latin typeface="Garamond" pitchFamily="18" charset="0"/>
                <a:cs typeface="Times New Roman" pitchFamily="18" charset="0"/>
              </a:rPr>
              <a:t>potwierdzonymi kwalifikacjami</a:t>
            </a:r>
            <a:endParaRPr lang="pl-PL" altLang="pl-PL" sz="2000" b="1" dirty="0" smtClean="0">
              <a:solidFill>
                <a:srgbClr val="0000FF"/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55" name="Tytuł 1"/>
          <p:cNvSpPr>
            <a:spLocks noGrp="1"/>
          </p:cNvSpPr>
          <p:nvPr>
            <p:ph type="title"/>
          </p:nvPr>
        </p:nvSpPr>
        <p:spPr>
          <a:xfrm>
            <a:off x="2411413" y="1588"/>
            <a:ext cx="6726237" cy="979487"/>
          </a:xfrm>
        </p:spPr>
        <p:txBody>
          <a:bodyPr/>
          <a:lstStyle/>
          <a:p>
            <a:r>
              <a:rPr lang="pl-PL" altLang="pl-PL" sz="2800" b="1" dirty="0" smtClean="0">
                <a:solidFill>
                  <a:schemeClr val="bg1"/>
                </a:solidFill>
                <a:latin typeface="Garamond" pitchFamily="18" charset="0"/>
              </a:rPr>
              <a:t>Edukacyjny „punkt wyjścia”</a:t>
            </a:r>
          </a:p>
        </p:txBody>
      </p:sp>
    </p:spTree>
    <p:extLst>
      <p:ext uri="{BB962C8B-B14F-4D97-AF65-F5344CB8AC3E}">
        <p14:creationId xmlns:p14="http://schemas.microsoft.com/office/powerpoint/2010/main" val="24592134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68" name="Group 36"/>
          <p:cNvGraphicFramePr>
            <a:graphicFrameLocks noGrp="1"/>
          </p:cNvGraphicFramePr>
          <p:nvPr>
            <p:ph idx="4294967295"/>
          </p:nvPr>
        </p:nvGraphicFramePr>
        <p:xfrm>
          <a:off x="0" y="1052513"/>
          <a:ext cx="9143999" cy="3432174"/>
        </p:xfrm>
        <a:graphic>
          <a:graphicData uri="http://schemas.openxmlformats.org/drawingml/2006/table">
            <a:tbl>
              <a:tblPr/>
              <a:tblGrid>
                <a:gridCol w="2915816"/>
                <a:gridCol w="3312368"/>
                <a:gridCol w="2915815"/>
              </a:tblGrid>
              <a:tr h="8097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NOWOCZESNA </a:t>
                      </a:r>
                      <a:b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GOSPODARKA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AKTYWNI </a:t>
                      </a:r>
                      <a:b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MIESZKAŃCY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ATRAKCYJNA</a:t>
                      </a:r>
                      <a:b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PRZESTRZEŃ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43068"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l-PL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Wysoka efektywność przedsiębiorstw 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l-PL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Wysoki poziom zatrudnienia 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Sprawny system transportowy 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42370"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67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67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67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6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6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6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6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6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6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>
                          <a:tab pos="266700" algn="l"/>
                        </a:tabLst>
                      </a:pPr>
                      <a:r>
                        <a:rPr kumimoji="0" lang="pl-PL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Konkurencyjne szkolnictwo wyższe 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pl-PL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Wysoki poziom kapitału społecznego 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pl-PL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Bezpieczeństwo </a:t>
                      </a:r>
                      <a:br>
                        <a:rPr kumimoji="0" lang="pl-PL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pl-PL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 efektywność energetyczna 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49420"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Unikatowa oferta turystyczna i kulturalna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Efektywny system edukacji 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Dobry stan środowiska 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87527"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Lepszy dostęp do usług zdrowotnych 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266700" indent="-2667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349250" y="5427663"/>
            <a:ext cx="2663825" cy="1341437"/>
          </a:xfrm>
          <a:prstGeom prst="rect">
            <a:avLst/>
          </a:prstGeom>
          <a:noFill/>
          <a:ln w="31750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pl-PL" altLang="pl-PL" sz="1500" u="sng" dirty="0">
                <a:solidFill>
                  <a:srgbClr val="0000FF"/>
                </a:solidFill>
                <a:latin typeface="Garamond" pitchFamily="18" charset="0"/>
              </a:rPr>
              <a:t>Miara sukcesu</a:t>
            </a:r>
            <a:r>
              <a:rPr lang="en-GB" altLang="pl-PL" sz="1500" u="sng" dirty="0">
                <a:solidFill>
                  <a:srgbClr val="0000FF"/>
                </a:solidFill>
                <a:latin typeface="Garamond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pl-PL" altLang="pl-PL" sz="1500" b="0" dirty="0">
                <a:solidFill>
                  <a:srgbClr val="000000"/>
                </a:solidFill>
                <a:latin typeface="Garamond" pitchFamily="18" charset="0"/>
              </a:rPr>
              <a:t>dynamika wzrostu PKB per capia w latach 2013-2020 wyższa </a:t>
            </a:r>
            <a:br>
              <a:rPr lang="pl-PL" altLang="pl-PL" sz="1500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pl-PL" altLang="pl-PL" sz="1500" b="0" dirty="0">
                <a:solidFill>
                  <a:srgbClr val="000000"/>
                </a:solidFill>
                <a:latin typeface="Garamond" pitchFamily="18" charset="0"/>
              </a:rPr>
              <a:t>od średniej dla Polski </a:t>
            </a:r>
            <a:br>
              <a:rPr lang="pl-PL" altLang="pl-PL" sz="1500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pl-PL" altLang="pl-PL" sz="1500" b="0" dirty="0">
                <a:solidFill>
                  <a:srgbClr val="000000"/>
                </a:solidFill>
                <a:latin typeface="Garamond" pitchFamily="18" charset="0"/>
              </a:rPr>
              <a:t>i od średniej dla UE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3157538" y="5427663"/>
            <a:ext cx="2808287" cy="1341437"/>
          </a:xfrm>
          <a:prstGeom prst="rect">
            <a:avLst/>
          </a:prstGeom>
          <a:noFill/>
          <a:ln w="31750" algn="ctr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pl-PL" altLang="pl-PL" sz="1500" u="sng" dirty="0">
                <a:solidFill>
                  <a:srgbClr val="0000FF"/>
                </a:solidFill>
                <a:latin typeface="Garamond" pitchFamily="18" charset="0"/>
              </a:rPr>
              <a:t>Miara sukcesu</a:t>
            </a:r>
            <a:r>
              <a:rPr lang="en-GB" altLang="pl-PL" sz="1500" u="sng" dirty="0">
                <a:solidFill>
                  <a:srgbClr val="0000FF"/>
                </a:solidFill>
                <a:latin typeface="Garamond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pl-PL" altLang="pl-PL" sz="1500" b="0" dirty="0">
                <a:solidFill>
                  <a:srgbClr val="000000"/>
                </a:solidFill>
                <a:latin typeface="Garamond" pitchFamily="18" charset="0"/>
              </a:rPr>
              <a:t>wskaźnik zatrudnienia w roku 2020 wyższy niż średnia dla Polski i nie mniejszy niż 90% średniej dla UE</a:t>
            </a:r>
          </a:p>
        </p:txBody>
      </p:sp>
      <p:sp>
        <p:nvSpPr>
          <p:cNvPr id="75806" name="Freeform 30"/>
          <p:cNvSpPr>
            <a:spLocks/>
          </p:cNvSpPr>
          <p:nvPr/>
        </p:nvSpPr>
        <p:spPr bwMode="auto">
          <a:xfrm>
            <a:off x="1692275" y="4602163"/>
            <a:ext cx="4763" cy="719137"/>
          </a:xfrm>
          <a:custGeom>
            <a:avLst/>
            <a:gdLst>
              <a:gd name="T0" fmla="*/ 0 w 3"/>
              <a:gd name="T1" fmla="*/ 0 h 666"/>
              <a:gd name="T2" fmla="*/ 2147483647 w 3"/>
              <a:gd name="T3" fmla="*/ 2147483647 h 6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666">
                <a:moveTo>
                  <a:pt x="0" y="0"/>
                </a:moveTo>
                <a:lnTo>
                  <a:pt x="3" y="66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6072188" y="5427663"/>
            <a:ext cx="2951162" cy="1341437"/>
          </a:xfrm>
          <a:prstGeom prst="rect">
            <a:avLst/>
          </a:prstGeom>
          <a:noFill/>
          <a:ln w="31750" algn="ctr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pl-PL" altLang="pl-PL" sz="1500" u="sng" dirty="0">
                <a:solidFill>
                  <a:srgbClr val="0000FF"/>
                </a:solidFill>
                <a:latin typeface="Garamond" pitchFamily="18" charset="0"/>
              </a:rPr>
              <a:t>Miara sukcesu</a:t>
            </a:r>
            <a:r>
              <a:rPr lang="en-GB" altLang="pl-PL" sz="1500" u="sng" dirty="0">
                <a:solidFill>
                  <a:srgbClr val="0000FF"/>
                </a:solidFill>
                <a:latin typeface="Garamond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pl-PL" altLang="pl-PL" sz="1500" b="0" dirty="0">
                <a:solidFill>
                  <a:srgbClr val="000000"/>
                </a:solidFill>
                <a:latin typeface="Garamond" pitchFamily="18" charset="0"/>
              </a:rPr>
              <a:t>dynamika spadku energochłonności gospodarki, w tym energochłonności transportu, w latach 2013-2020 szybsza niż średnio w Polsce</a:t>
            </a:r>
          </a:p>
        </p:txBody>
      </p:sp>
      <p:sp>
        <p:nvSpPr>
          <p:cNvPr id="75808" name="Freeform 32"/>
          <p:cNvSpPr>
            <a:spLocks/>
          </p:cNvSpPr>
          <p:nvPr/>
        </p:nvSpPr>
        <p:spPr bwMode="auto">
          <a:xfrm>
            <a:off x="7527925" y="4602163"/>
            <a:ext cx="6350" cy="719137"/>
          </a:xfrm>
          <a:custGeom>
            <a:avLst/>
            <a:gdLst>
              <a:gd name="T0" fmla="*/ 2147483647 w 4"/>
              <a:gd name="T1" fmla="*/ 0 h 660"/>
              <a:gd name="T2" fmla="*/ 0 w 4"/>
              <a:gd name="T3" fmla="*/ 2147483647 h 6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" h="660">
                <a:moveTo>
                  <a:pt x="4" y="0"/>
                </a:moveTo>
                <a:lnTo>
                  <a:pt x="0" y="66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75809" name="Freeform 33"/>
          <p:cNvSpPr>
            <a:spLocks/>
          </p:cNvSpPr>
          <p:nvPr/>
        </p:nvSpPr>
        <p:spPr bwMode="auto">
          <a:xfrm>
            <a:off x="4572000" y="4602163"/>
            <a:ext cx="11113" cy="719137"/>
          </a:xfrm>
          <a:custGeom>
            <a:avLst/>
            <a:gdLst>
              <a:gd name="T0" fmla="*/ 2147483647 w 7"/>
              <a:gd name="T1" fmla="*/ 0 h 688"/>
              <a:gd name="T2" fmla="*/ 0 w 7"/>
              <a:gd name="T3" fmla="*/ 2147483647 h 68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" h="688">
                <a:moveTo>
                  <a:pt x="7" y="0"/>
                </a:moveTo>
                <a:lnTo>
                  <a:pt x="0" y="688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75810" name="Rectangle 34"/>
          <p:cNvSpPr>
            <a:spLocks noChangeArrowheads="1"/>
          </p:cNvSpPr>
          <p:nvPr/>
        </p:nvSpPr>
        <p:spPr bwMode="auto">
          <a:xfrm>
            <a:off x="2411413" y="0"/>
            <a:ext cx="67325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b="1" dirty="0" smtClean="0">
                <a:solidFill>
                  <a:srgbClr val="FFFFFF"/>
                </a:solidFill>
                <a:latin typeface="Garamond" pitchFamily="18" charset="0"/>
              </a:rPr>
              <a:t>Cele Strategii </a:t>
            </a:r>
            <a:r>
              <a:rPr lang="pl-PL" altLang="pl-PL" sz="2800" b="1" dirty="0">
                <a:solidFill>
                  <a:srgbClr val="FFFFFF"/>
                </a:solidFill>
                <a:latin typeface="Garamond" pitchFamily="18" charset="0"/>
              </a:rPr>
              <a:t>POMORSKIE 2020</a:t>
            </a:r>
          </a:p>
        </p:txBody>
      </p:sp>
    </p:spTree>
    <p:extLst>
      <p:ext uri="{BB962C8B-B14F-4D97-AF65-F5344CB8AC3E}">
        <p14:creationId xmlns:p14="http://schemas.microsoft.com/office/powerpoint/2010/main" val="6097953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 algn="l">
              <a:spcBef>
                <a:spcPct val="20000"/>
              </a:spcBef>
              <a:buChar char="•"/>
              <a:tabLst>
                <a:tab pos="98742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987425" indent="-268288" algn="l">
              <a:spcBef>
                <a:spcPct val="20000"/>
              </a:spcBef>
              <a:buChar char="–"/>
              <a:tabLst>
                <a:tab pos="98742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889125" indent="-457200" algn="l">
              <a:spcBef>
                <a:spcPct val="20000"/>
              </a:spcBef>
              <a:buChar char="•"/>
              <a:tabLst>
                <a:tab pos="9874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2449513" indent="-381000" algn="l">
              <a:spcBef>
                <a:spcPct val="20000"/>
              </a:spcBef>
              <a:buChar char="–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3009900" indent="-381000" algn="l">
              <a:spcBef>
                <a:spcPct val="20000"/>
              </a:spcBef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34671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39243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43815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48387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spcAft>
                <a:spcPct val="50000"/>
              </a:spcAft>
              <a:buFontTx/>
              <a:buNone/>
            </a:pPr>
            <a:endParaRPr lang="pl-PL" altLang="pl-PL" sz="1800" b="0" i="1" dirty="0">
              <a:solidFill>
                <a:srgbClr val="000000"/>
              </a:solidFill>
              <a:latin typeface="Garamond" pitchFamily="18" charset="0"/>
            </a:endParaRPr>
          </a:p>
        </p:txBody>
      </p:sp>
      <p:graphicFrame>
        <p:nvGraphicFramePr>
          <p:cNvPr id="274897" name="Group 46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84987"/>
              </p:ext>
            </p:extLst>
          </p:nvPr>
        </p:nvGraphicFramePr>
        <p:xfrm>
          <a:off x="935596" y="1556792"/>
          <a:ext cx="7272808" cy="4248475"/>
        </p:xfrm>
        <a:graphic>
          <a:graphicData uri="http://schemas.openxmlformats.org/drawingml/2006/table">
            <a:tbl>
              <a:tblPr/>
              <a:tblGrid>
                <a:gridCol w="7272808"/>
              </a:tblGrid>
              <a:tr h="606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Zobowiązanie SWP w obszarze edukacji</a:t>
                      </a:r>
                    </a:p>
                  </a:txBody>
                  <a:tcPr marL="89977" marR="89977" marT="46792" marB="467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06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Kompleksowe wspomaganie rozwoju szkoły</a:t>
                      </a:r>
                    </a:p>
                  </a:txBody>
                  <a:tcPr marL="91416" marR="9141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Uczniowie o specjalnych potrzebach edukacyjnych</a:t>
                      </a:r>
                    </a:p>
                  </a:txBody>
                  <a:tcPr marL="91416" marR="9141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Mechanizm współpracy uczelni ze szkołami</a:t>
                      </a:r>
                    </a:p>
                  </a:txBody>
                  <a:tcPr marL="91416" marR="9141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System monitorowania losów absolwentów</a:t>
                      </a:r>
                    </a:p>
                  </a:txBody>
                  <a:tcPr marL="91416" marR="9141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Sieć dialogu edukacyjnego w regionie</a:t>
                      </a:r>
                    </a:p>
                  </a:txBody>
                  <a:tcPr marL="91416" marR="9141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Regionalny system poradnictwa zawodowego</a:t>
                      </a:r>
                    </a:p>
                  </a:txBody>
                  <a:tcPr marL="91416" marR="9141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76827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0"/>
            <a:ext cx="6732587" cy="981075"/>
          </a:xfrm>
        </p:spPr>
        <p:txBody>
          <a:bodyPr/>
          <a:lstStyle/>
          <a:p>
            <a:r>
              <a:rPr lang="pl-PL" altLang="pl-PL" sz="2800" b="1" dirty="0" smtClean="0">
                <a:solidFill>
                  <a:schemeClr val="bg1"/>
                </a:solidFill>
                <a:latin typeface="Garamond" pitchFamily="18" charset="0"/>
              </a:rPr>
              <a:t>Strategiczne zobowiązania Regionu</a:t>
            </a:r>
          </a:p>
        </p:txBody>
      </p:sp>
    </p:spTree>
    <p:extLst>
      <p:ext uri="{BB962C8B-B14F-4D97-AF65-F5344CB8AC3E}">
        <p14:creationId xmlns:p14="http://schemas.microsoft.com/office/powerpoint/2010/main" val="16068763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 algn="l">
              <a:spcBef>
                <a:spcPct val="20000"/>
              </a:spcBef>
              <a:buChar char="•"/>
              <a:tabLst>
                <a:tab pos="98742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987425" indent="-268288" algn="l">
              <a:spcBef>
                <a:spcPct val="20000"/>
              </a:spcBef>
              <a:buChar char="–"/>
              <a:tabLst>
                <a:tab pos="98742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889125" indent="-457200" algn="l">
              <a:spcBef>
                <a:spcPct val="20000"/>
              </a:spcBef>
              <a:buChar char="•"/>
              <a:tabLst>
                <a:tab pos="9874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2449513" indent="-381000" algn="l">
              <a:spcBef>
                <a:spcPct val="20000"/>
              </a:spcBef>
              <a:buChar char="–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3009900" indent="-381000" algn="l">
              <a:spcBef>
                <a:spcPct val="20000"/>
              </a:spcBef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34671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39243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43815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48387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spcAft>
                <a:spcPct val="50000"/>
              </a:spcAft>
              <a:buFontTx/>
              <a:buNone/>
            </a:pPr>
            <a:endParaRPr lang="pl-PL" altLang="pl-PL" sz="1800" b="0" i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76827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0"/>
            <a:ext cx="6732587" cy="981075"/>
          </a:xfrm>
        </p:spPr>
        <p:txBody>
          <a:bodyPr/>
          <a:lstStyle/>
          <a:p>
            <a:r>
              <a:rPr lang="pl-PL" altLang="pl-PL" sz="2800" b="1" dirty="0" smtClean="0">
                <a:solidFill>
                  <a:schemeClr val="bg1"/>
                </a:solidFill>
                <a:latin typeface="Garamond" pitchFamily="18" charset="0"/>
              </a:rPr>
              <a:t>Regionalne Programy Strategiczne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420" y="1844824"/>
            <a:ext cx="4290812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5084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 algn="l">
              <a:spcBef>
                <a:spcPct val="20000"/>
              </a:spcBef>
              <a:buChar char="•"/>
              <a:tabLst>
                <a:tab pos="98742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987425" indent="-268288" algn="l">
              <a:spcBef>
                <a:spcPct val="20000"/>
              </a:spcBef>
              <a:buChar char="–"/>
              <a:tabLst>
                <a:tab pos="98742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889125" indent="-457200" algn="l">
              <a:spcBef>
                <a:spcPct val="20000"/>
              </a:spcBef>
              <a:buChar char="•"/>
              <a:tabLst>
                <a:tab pos="9874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2449513" indent="-381000" algn="l">
              <a:spcBef>
                <a:spcPct val="20000"/>
              </a:spcBef>
              <a:buChar char="–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3009900" indent="-381000" algn="l">
              <a:spcBef>
                <a:spcPct val="20000"/>
              </a:spcBef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34671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39243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43815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48387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4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spcAft>
                <a:spcPct val="50000"/>
              </a:spcAft>
            </a:pPr>
            <a:endParaRPr lang="pl-PL" altLang="pl-PL" sz="1800" b="0" i="1" dirty="0">
              <a:solidFill>
                <a:srgbClr val="000000"/>
              </a:solidFill>
              <a:latin typeface="Garamond" pitchFamily="18" charset="0"/>
            </a:endParaRPr>
          </a:p>
        </p:txBody>
      </p:sp>
      <p:graphicFrame>
        <p:nvGraphicFramePr>
          <p:cNvPr id="275540" name="Group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529043"/>
              </p:ext>
            </p:extLst>
          </p:nvPr>
        </p:nvGraphicFramePr>
        <p:xfrm>
          <a:off x="468313" y="1398588"/>
          <a:ext cx="8424862" cy="3130549"/>
        </p:xfrm>
        <a:graphic>
          <a:graphicData uri="http://schemas.openxmlformats.org/drawingml/2006/table">
            <a:tbl>
              <a:tblPr/>
              <a:tblGrid>
                <a:gridCol w="5832597"/>
                <a:gridCol w="1224125"/>
                <a:gridCol w="1368140"/>
              </a:tblGrid>
              <a:tr h="87815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Przedsięwzięcie strategiczne w obszarze edukacji</a:t>
                      </a:r>
                    </a:p>
                  </a:txBody>
                  <a:tcPr marL="72004" marR="72004" marT="46785" marB="467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Wartość </a:t>
                      </a:r>
                      <a:b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(mln zł)</a:t>
                      </a:r>
                    </a:p>
                  </a:txBody>
                  <a:tcPr marL="72004" marR="72004" marT="46785" marB="467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Termin realizacji</a:t>
                      </a:r>
                    </a:p>
                  </a:txBody>
                  <a:tcPr marL="72004" marR="72004" marT="46785" marB="4678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630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Sieć ponadgimnazjalnych szkół zawodowych</a:t>
                      </a:r>
                    </a:p>
                  </a:txBody>
                  <a:tcPr marL="72004" marR="72004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325,9</a:t>
                      </a:r>
                    </a:p>
                  </a:txBody>
                  <a:tcPr marL="72004" marR="72004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2023</a:t>
                      </a:r>
                    </a:p>
                  </a:txBody>
                  <a:tcPr marL="72004" marR="72004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0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Kompleksowe wsparcie szkół i placówek</a:t>
                      </a:r>
                    </a:p>
                  </a:txBody>
                  <a:tcPr marL="72004" marR="72004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251,0</a:t>
                      </a:r>
                    </a:p>
                  </a:txBody>
                  <a:tcPr marL="72004" marR="72004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2020</a:t>
                      </a:r>
                    </a:p>
                  </a:txBody>
                  <a:tcPr marL="72004" marR="72004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0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Zdolni z Pomorza</a:t>
                      </a:r>
                    </a:p>
                  </a:txBody>
                  <a:tcPr marL="72004" marR="72004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43,9</a:t>
                      </a:r>
                    </a:p>
                  </a:txBody>
                  <a:tcPr marL="72004" marR="72004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2023</a:t>
                      </a:r>
                    </a:p>
                  </a:txBody>
                  <a:tcPr marL="72004" marR="72004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09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RAZEM</a:t>
                      </a:r>
                    </a:p>
                  </a:txBody>
                  <a:tcPr marL="72004" marR="72004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620,8</a:t>
                      </a:r>
                    </a:p>
                  </a:txBody>
                  <a:tcPr marL="72004" marR="72004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altLang="pl-PL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72004" marR="72004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77853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0"/>
            <a:ext cx="6732587" cy="981075"/>
          </a:xfrm>
        </p:spPr>
        <p:txBody>
          <a:bodyPr/>
          <a:lstStyle/>
          <a:p>
            <a:r>
              <a:rPr lang="pl-PL" altLang="pl-PL" sz="2800" b="1" dirty="0" smtClean="0">
                <a:solidFill>
                  <a:schemeClr val="bg1"/>
                </a:solidFill>
                <a:latin typeface="Garamond" pitchFamily="18" charset="0"/>
              </a:rPr>
              <a:t>RPS Aktywni Pomorzanie</a:t>
            </a:r>
          </a:p>
        </p:txBody>
      </p:sp>
      <p:pic>
        <p:nvPicPr>
          <p:cNvPr id="5" name="Picture 2" descr="C:\Users\bkozicki\AppData\Local\Microsoft\Windows\Temporary Internet Files\Content.Outlook\QH3SWK3Y\Aktywni pomorzanie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733256"/>
            <a:ext cx="3331569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4605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179512" y="2213843"/>
            <a:ext cx="8784976" cy="2447925"/>
          </a:xfrm>
          <a:prstGeom prst="rightArrow">
            <a:avLst>
              <a:gd name="adj1" fmla="val 50000"/>
              <a:gd name="adj2" fmla="val 67656"/>
            </a:avLst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0" dirty="0">
              <a:solidFill>
                <a:srgbClr val="000000"/>
              </a:solidFill>
            </a:endParaRPr>
          </a:p>
        </p:txBody>
      </p:sp>
      <p:sp>
        <p:nvSpPr>
          <p:cNvPr id="221189" name="AutoShape 5"/>
          <p:cNvSpPr>
            <a:spLocks noChangeArrowheads="1"/>
          </p:cNvSpPr>
          <p:nvPr/>
        </p:nvSpPr>
        <p:spPr bwMode="auto">
          <a:xfrm>
            <a:off x="5795987" y="2996481"/>
            <a:ext cx="1584325" cy="86518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Garamond" pitchFamily="18" charset="0"/>
              </a:rPr>
              <a:t>RPO WP</a:t>
            </a:r>
          </a:p>
        </p:txBody>
      </p:sp>
      <p:sp>
        <p:nvSpPr>
          <p:cNvPr id="221190" name="AutoShape 6"/>
          <p:cNvSpPr>
            <a:spLocks noChangeArrowheads="1"/>
          </p:cNvSpPr>
          <p:nvPr/>
        </p:nvSpPr>
        <p:spPr bwMode="auto">
          <a:xfrm>
            <a:off x="5076056" y="1926506"/>
            <a:ext cx="1439862" cy="14398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99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221191" name="AutoShape 7"/>
          <p:cNvSpPr>
            <a:spLocks noChangeArrowheads="1"/>
          </p:cNvSpPr>
          <p:nvPr/>
        </p:nvSpPr>
        <p:spPr bwMode="auto">
          <a:xfrm rot="10800000">
            <a:off x="5080818" y="3501306"/>
            <a:ext cx="1439863" cy="14398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99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79879" name="Rectangle 9"/>
          <p:cNvSpPr>
            <a:spLocks noChangeArrowheads="1"/>
          </p:cNvSpPr>
          <p:nvPr/>
        </p:nvSpPr>
        <p:spPr bwMode="auto">
          <a:xfrm>
            <a:off x="2411413" y="0"/>
            <a:ext cx="67325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b="1" dirty="0">
                <a:solidFill>
                  <a:srgbClr val="FFFFFF"/>
                </a:solidFill>
                <a:latin typeface="Garamond" pitchFamily="18" charset="0"/>
              </a:rPr>
              <a:t>Strategia – RPS – RPO WP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67544" y="3006006"/>
            <a:ext cx="1584325" cy="86518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Garamond" pitchFamily="18" charset="0"/>
              </a:rPr>
              <a:t>SRWP</a:t>
            </a:r>
          </a:p>
        </p:txBody>
      </p:sp>
      <p:pic>
        <p:nvPicPr>
          <p:cNvPr id="19" name="Picture 2" descr="C:\Users\bkozicki\AppData\Local\Microsoft\Windows\Temporary Internet Files\Content.Outlook\QH3SWK3Y\Aktywni pomorzanie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559" y="3006204"/>
            <a:ext cx="3331569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265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5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75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221189" grpId="0" animBg="1"/>
      <p:bldP spid="221190" grpId="0" animBg="1"/>
      <p:bldP spid="221191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11413" y="0"/>
            <a:ext cx="6732587" cy="981075"/>
          </a:xfrm>
        </p:spPr>
        <p:txBody>
          <a:bodyPr/>
          <a:lstStyle/>
          <a:p>
            <a:r>
              <a:rPr lang="pl-PL" altLang="pl-PL" sz="2800" b="1" dirty="0" smtClean="0">
                <a:solidFill>
                  <a:schemeClr val="bg1"/>
                </a:solidFill>
                <a:latin typeface="Garamond" pitchFamily="18" charset="0"/>
              </a:rPr>
              <a:t>RPO WP w systemie programowania</a:t>
            </a:r>
          </a:p>
        </p:txBody>
      </p:sp>
      <p:grpSp>
        <p:nvGrpSpPr>
          <p:cNvPr id="2" name="Grupa 1"/>
          <p:cNvGrpSpPr>
            <a:grpSpLocks/>
          </p:cNvGrpSpPr>
          <p:nvPr/>
        </p:nvGrpSpPr>
        <p:grpSpPr bwMode="auto">
          <a:xfrm>
            <a:off x="214313" y="1577975"/>
            <a:ext cx="8682037" cy="4454525"/>
            <a:chOff x="77788" y="1196975"/>
            <a:chExt cx="8874125" cy="4695825"/>
          </a:xfrm>
        </p:grpSpPr>
        <p:grpSp>
          <p:nvGrpSpPr>
            <p:cNvPr id="78852" name="Group 32"/>
            <p:cNvGrpSpPr>
              <a:grpSpLocks/>
            </p:cNvGrpSpPr>
            <p:nvPr/>
          </p:nvGrpSpPr>
          <p:grpSpPr bwMode="auto">
            <a:xfrm>
              <a:off x="6575425" y="1484313"/>
              <a:ext cx="1295400" cy="1439862"/>
              <a:chOff x="3606" y="981"/>
              <a:chExt cx="816" cy="907"/>
            </a:xfrm>
          </p:grpSpPr>
          <p:sp>
            <p:nvSpPr>
              <p:cNvPr id="78878" name="Line 30"/>
              <p:cNvSpPr>
                <a:spLocks noChangeShapeType="1"/>
              </p:cNvSpPr>
              <p:nvPr/>
            </p:nvSpPr>
            <p:spPr bwMode="auto">
              <a:xfrm>
                <a:off x="3606" y="981"/>
                <a:ext cx="816" cy="0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pl-PL" dirty="0"/>
              </a:p>
            </p:txBody>
          </p:sp>
          <p:sp>
            <p:nvSpPr>
              <p:cNvPr id="78879" name="Line 31"/>
              <p:cNvSpPr>
                <a:spLocks noChangeShapeType="1"/>
              </p:cNvSpPr>
              <p:nvPr/>
            </p:nvSpPr>
            <p:spPr bwMode="auto">
              <a:xfrm>
                <a:off x="4422" y="981"/>
                <a:ext cx="0" cy="907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pl-PL" dirty="0"/>
              </a:p>
            </p:txBody>
          </p:sp>
        </p:grpSp>
        <p:sp>
          <p:nvSpPr>
            <p:cNvPr id="78853" name="Text Box 4"/>
            <p:cNvSpPr txBox="1">
              <a:spLocks noChangeArrowheads="1"/>
            </p:cNvSpPr>
            <p:nvPr/>
          </p:nvSpPr>
          <p:spPr bwMode="auto">
            <a:xfrm>
              <a:off x="3303588" y="2867025"/>
              <a:ext cx="2255837" cy="782466"/>
            </a:xfrm>
            <a:prstGeom prst="rect">
              <a:avLst/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2000" dirty="0">
                  <a:solidFill>
                    <a:srgbClr val="000000"/>
                  </a:solidFill>
                  <a:latin typeface="Garamond" pitchFamily="18" charset="0"/>
                </a:rPr>
                <a:t>RPO WP </a:t>
              </a:r>
              <a:br>
                <a:rPr lang="pl-PL" altLang="pl-PL" sz="2000" dirty="0">
                  <a:solidFill>
                    <a:srgbClr val="000000"/>
                  </a:solidFill>
                  <a:latin typeface="Garamond" pitchFamily="18" charset="0"/>
                </a:rPr>
              </a:br>
              <a:r>
                <a:rPr lang="pl-PL" altLang="pl-PL" sz="2000" dirty="0">
                  <a:solidFill>
                    <a:srgbClr val="000000"/>
                  </a:solidFill>
                  <a:latin typeface="Garamond" pitchFamily="18" charset="0"/>
                </a:rPr>
                <a:t>2014-2020</a:t>
              </a:r>
            </a:p>
          </p:txBody>
        </p:sp>
        <p:grpSp>
          <p:nvGrpSpPr>
            <p:cNvPr id="78854" name="Group 16"/>
            <p:cNvGrpSpPr>
              <a:grpSpLocks/>
            </p:cNvGrpSpPr>
            <p:nvPr/>
          </p:nvGrpSpPr>
          <p:grpSpPr bwMode="auto">
            <a:xfrm>
              <a:off x="3998913" y="2035175"/>
              <a:ext cx="792162" cy="720725"/>
              <a:chOff x="1066" y="1344"/>
              <a:chExt cx="499" cy="454"/>
            </a:xfrm>
          </p:grpSpPr>
          <p:sp>
            <p:nvSpPr>
              <p:cNvPr id="78875" name="AutoShape 5"/>
              <p:cNvSpPr>
                <a:spLocks noChangeArrowheads="1"/>
              </p:cNvSpPr>
              <p:nvPr/>
            </p:nvSpPr>
            <p:spPr bwMode="auto">
              <a:xfrm>
                <a:off x="1066" y="1344"/>
                <a:ext cx="136" cy="454"/>
              </a:xfrm>
              <a:prstGeom prst="downArrow">
                <a:avLst>
                  <a:gd name="adj1" fmla="val 50000"/>
                  <a:gd name="adj2" fmla="val 83456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pl-PL" altLang="pl-PL" sz="2800" dirty="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  <p:sp>
            <p:nvSpPr>
              <p:cNvPr id="78876" name="AutoShape 6"/>
              <p:cNvSpPr>
                <a:spLocks noChangeArrowheads="1"/>
              </p:cNvSpPr>
              <p:nvPr/>
            </p:nvSpPr>
            <p:spPr bwMode="auto">
              <a:xfrm>
                <a:off x="1247" y="1344"/>
                <a:ext cx="136" cy="454"/>
              </a:xfrm>
              <a:prstGeom prst="downArrow">
                <a:avLst>
                  <a:gd name="adj1" fmla="val 50000"/>
                  <a:gd name="adj2" fmla="val 83456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pl-PL" altLang="pl-PL" sz="2800" dirty="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  <p:sp>
            <p:nvSpPr>
              <p:cNvPr id="78877" name="AutoShape 7"/>
              <p:cNvSpPr>
                <a:spLocks noChangeArrowheads="1"/>
              </p:cNvSpPr>
              <p:nvPr/>
            </p:nvSpPr>
            <p:spPr bwMode="auto">
              <a:xfrm>
                <a:off x="1429" y="1344"/>
                <a:ext cx="136" cy="454"/>
              </a:xfrm>
              <a:prstGeom prst="downArrow">
                <a:avLst>
                  <a:gd name="adj1" fmla="val 50000"/>
                  <a:gd name="adj2" fmla="val 83456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pl-PL" altLang="pl-PL" sz="2800" dirty="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78855" name="Text Box 8"/>
            <p:cNvSpPr txBox="1">
              <a:spLocks noChangeArrowheads="1"/>
            </p:cNvSpPr>
            <p:nvPr/>
          </p:nvSpPr>
          <p:spPr bwMode="auto">
            <a:xfrm>
              <a:off x="2283169" y="1196975"/>
              <a:ext cx="4272864" cy="778677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2400" dirty="0">
                  <a:solidFill>
                    <a:srgbClr val="000000"/>
                  </a:solidFill>
                  <a:latin typeface="Garamond" pitchFamily="18" charset="0"/>
                </a:rPr>
                <a:t>UE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1800" dirty="0">
                  <a:solidFill>
                    <a:srgbClr val="000000"/>
                  </a:solidFill>
                  <a:latin typeface="Garamond" pitchFamily="18" charset="0"/>
                </a:rPr>
                <a:t>regulacje, cele EU 2020, Posinione Paper</a:t>
              </a:r>
            </a:p>
          </p:txBody>
        </p:sp>
        <p:grpSp>
          <p:nvGrpSpPr>
            <p:cNvPr id="78856" name="Group 15"/>
            <p:cNvGrpSpPr>
              <a:grpSpLocks/>
            </p:cNvGrpSpPr>
            <p:nvPr/>
          </p:nvGrpSpPr>
          <p:grpSpPr bwMode="auto">
            <a:xfrm rot="5400000">
              <a:off x="2419350" y="2968625"/>
              <a:ext cx="795338" cy="782638"/>
              <a:chOff x="2471" y="2251"/>
              <a:chExt cx="501" cy="545"/>
            </a:xfrm>
          </p:grpSpPr>
          <p:sp>
            <p:nvSpPr>
              <p:cNvPr id="78872" name="AutoShape 9"/>
              <p:cNvSpPr>
                <a:spLocks noChangeArrowheads="1"/>
              </p:cNvSpPr>
              <p:nvPr/>
            </p:nvSpPr>
            <p:spPr bwMode="auto">
              <a:xfrm flipV="1">
                <a:off x="2471" y="2251"/>
                <a:ext cx="137" cy="545"/>
              </a:xfrm>
              <a:prstGeom prst="downArrow">
                <a:avLst>
                  <a:gd name="adj1" fmla="val 50000"/>
                  <a:gd name="adj2" fmla="val 99453"/>
                </a:avLst>
              </a:prstGeom>
              <a:solidFill>
                <a:schemeClr val="accent2"/>
              </a:solidFill>
              <a:ln w="9525" algn="ctr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pl-PL" altLang="pl-PL" sz="2800" dirty="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  <p:sp>
            <p:nvSpPr>
              <p:cNvPr id="78873" name="AutoShape 10"/>
              <p:cNvSpPr>
                <a:spLocks noChangeArrowheads="1"/>
              </p:cNvSpPr>
              <p:nvPr/>
            </p:nvSpPr>
            <p:spPr bwMode="auto">
              <a:xfrm flipV="1">
                <a:off x="2653" y="2251"/>
                <a:ext cx="137" cy="545"/>
              </a:xfrm>
              <a:prstGeom prst="downArrow">
                <a:avLst>
                  <a:gd name="adj1" fmla="val 50000"/>
                  <a:gd name="adj2" fmla="val 99453"/>
                </a:avLst>
              </a:prstGeom>
              <a:solidFill>
                <a:schemeClr val="accent2"/>
              </a:solidFill>
              <a:ln w="9525" algn="ctr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pl-PL" altLang="pl-PL" sz="2800" dirty="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  <p:sp>
            <p:nvSpPr>
              <p:cNvPr id="78874" name="AutoShape 11"/>
              <p:cNvSpPr>
                <a:spLocks noChangeArrowheads="1"/>
              </p:cNvSpPr>
              <p:nvPr/>
            </p:nvSpPr>
            <p:spPr bwMode="auto">
              <a:xfrm flipV="1">
                <a:off x="2835" y="2251"/>
                <a:ext cx="137" cy="545"/>
              </a:xfrm>
              <a:prstGeom prst="downArrow">
                <a:avLst>
                  <a:gd name="adj1" fmla="val 50000"/>
                  <a:gd name="adj2" fmla="val 99453"/>
                </a:avLst>
              </a:prstGeom>
              <a:solidFill>
                <a:schemeClr val="accent2"/>
              </a:solidFill>
              <a:ln w="9525" algn="ctr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pl-PL" altLang="pl-PL" sz="2800" dirty="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78857" name="Text Box 13"/>
            <p:cNvSpPr txBox="1">
              <a:spLocks noChangeArrowheads="1"/>
            </p:cNvSpPr>
            <p:nvPr/>
          </p:nvSpPr>
          <p:spPr bwMode="auto">
            <a:xfrm>
              <a:off x="79375" y="2955925"/>
              <a:ext cx="2233613" cy="831850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pl-PL" altLang="pl-PL" sz="1200" dirty="0">
                <a:solidFill>
                  <a:srgbClr val="000000"/>
                </a:solidFill>
                <a:latin typeface="Garamond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2400" dirty="0">
                  <a:solidFill>
                    <a:srgbClr val="000000"/>
                  </a:solidFill>
                  <a:latin typeface="Garamond" pitchFamily="18" charset="0"/>
                </a:rPr>
                <a:t>POMORSKIE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pl-PL" altLang="pl-PL" sz="1200" dirty="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8858" name="Text Box 14"/>
            <p:cNvSpPr txBox="1">
              <a:spLocks noChangeArrowheads="1"/>
            </p:cNvSpPr>
            <p:nvPr/>
          </p:nvSpPr>
          <p:spPr bwMode="auto">
            <a:xfrm>
              <a:off x="6575425" y="2970213"/>
              <a:ext cx="2376488" cy="778677"/>
            </a:xfrm>
            <a:prstGeom prst="rect">
              <a:avLst/>
            </a:prstGeom>
            <a:solidFill>
              <a:srgbClr val="66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2400" dirty="0">
                  <a:solidFill>
                    <a:srgbClr val="000000"/>
                  </a:solidFill>
                  <a:latin typeface="Garamond" pitchFamily="18" charset="0"/>
                </a:rPr>
                <a:t>MiIR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1800" dirty="0">
                  <a:solidFill>
                    <a:srgbClr val="000000"/>
                  </a:solidFill>
                  <a:latin typeface="Garamond" pitchFamily="18" charset="0"/>
                </a:rPr>
                <a:t>Umowa Partnerstwa </a:t>
              </a:r>
            </a:p>
          </p:txBody>
        </p:sp>
        <p:grpSp>
          <p:nvGrpSpPr>
            <p:cNvPr id="78859" name="Group 17"/>
            <p:cNvGrpSpPr>
              <a:grpSpLocks/>
            </p:cNvGrpSpPr>
            <p:nvPr/>
          </p:nvGrpSpPr>
          <p:grpSpPr bwMode="auto">
            <a:xfrm rot="-5400000">
              <a:off x="5685632" y="3007519"/>
              <a:ext cx="795337" cy="720725"/>
              <a:chOff x="2471" y="2251"/>
              <a:chExt cx="501" cy="545"/>
            </a:xfrm>
          </p:grpSpPr>
          <p:sp>
            <p:nvSpPr>
              <p:cNvPr id="78869" name="AutoShape 18"/>
              <p:cNvSpPr>
                <a:spLocks noChangeArrowheads="1"/>
              </p:cNvSpPr>
              <p:nvPr/>
            </p:nvSpPr>
            <p:spPr bwMode="auto">
              <a:xfrm flipV="1">
                <a:off x="2471" y="2251"/>
                <a:ext cx="137" cy="545"/>
              </a:xfrm>
              <a:prstGeom prst="downArrow">
                <a:avLst>
                  <a:gd name="adj1" fmla="val 50000"/>
                  <a:gd name="adj2" fmla="val 99453"/>
                </a:avLst>
              </a:prstGeom>
              <a:solidFill>
                <a:srgbClr val="00FF00"/>
              </a:solidFill>
              <a:ln w="9525" algn="ctr">
                <a:solidFill>
                  <a:srgbClr val="00FF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pl-PL" altLang="pl-PL" sz="2800" dirty="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  <p:sp>
            <p:nvSpPr>
              <p:cNvPr id="78870" name="AutoShape 19"/>
              <p:cNvSpPr>
                <a:spLocks noChangeArrowheads="1"/>
              </p:cNvSpPr>
              <p:nvPr/>
            </p:nvSpPr>
            <p:spPr bwMode="auto">
              <a:xfrm flipV="1">
                <a:off x="2653" y="2251"/>
                <a:ext cx="137" cy="545"/>
              </a:xfrm>
              <a:prstGeom prst="downArrow">
                <a:avLst>
                  <a:gd name="adj1" fmla="val 50000"/>
                  <a:gd name="adj2" fmla="val 99453"/>
                </a:avLst>
              </a:prstGeom>
              <a:solidFill>
                <a:srgbClr val="00FF00"/>
              </a:solidFill>
              <a:ln w="9525" algn="ctr">
                <a:solidFill>
                  <a:srgbClr val="00FF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pl-PL" altLang="pl-PL" sz="2800" dirty="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  <p:sp>
            <p:nvSpPr>
              <p:cNvPr id="78871" name="AutoShape 20"/>
              <p:cNvSpPr>
                <a:spLocks noChangeArrowheads="1"/>
              </p:cNvSpPr>
              <p:nvPr/>
            </p:nvSpPr>
            <p:spPr bwMode="auto">
              <a:xfrm flipV="1">
                <a:off x="2835" y="2251"/>
                <a:ext cx="137" cy="545"/>
              </a:xfrm>
              <a:prstGeom prst="downArrow">
                <a:avLst>
                  <a:gd name="adj1" fmla="val 50000"/>
                  <a:gd name="adj2" fmla="val 99453"/>
                </a:avLst>
              </a:prstGeom>
              <a:solidFill>
                <a:srgbClr val="00FF00"/>
              </a:solidFill>
              <a:ln w="9525" algn="ctr">
                <a:solidFill>
                  <a:srgbClr val="00FF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pl-PL" altLang="pl-PL" sz="2800" dirty="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78860" name="Text Box 21"/>
            <p:cNvSpPr txBox="1">
              <a:spLocks noChangeArrowheads="1"/>
            </p:cNvSpPr>
            <p:nvPr/>
          </p:nvSpPr>
          <p:spPr bwMode="auto">
            <a:xfrm>
              <a:off x="6575425" y="3906838"/>
              <a:ext cx="1150938" cy="3762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1800" dirty="0">
                  <a:solidFill>
                    <a:srgbClr val="000000"/>
                  </a:solidFill>
                  <a:latin typeface="Garamond" pitchFamily="18" charset="0"/>
                </a:rPr>
                <a:t>16 RPO </a:t>
              </a:r>
            </a:p>
          </p:txBody>
        </p:sp>
        <p:sp>
          <p:nvSpPr>
            <p:cNvPr id="78861" name="Text Box 22"/>
            <p:cNvSpPr txBox="1">
              <a:spLocks noChangeArrowheads="1"/>
            </p:cNvSpPr>
            <p:nvPr/>
          </p:nvSpPr>
          <p:spPr bwMode="auto">
            <a:xfrm>
              <a:off x="7799388" y="4914900"/>
              <a:ext cx="1150937" cy="376238"/>
            </a:xfrm>
            <a:prstGeom prst="rect">
              <a:avLst/>
            </a:prstGeom>
            <a:solidFill>
              <a:srgbClr val="CC99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1800" dirty="0">
                  <a:solidFill>
                    <a:srgbClr val="000000"/>
                  </a:solidFill>
                  <a:latin typeface="Garamond" pitchFamily="18" charset="0"/>
                </a:rPr>
                <a:t>PO PT </a:t>
              </a:r>
            </a:p>
          </p:txBody>
        </p:sp>
        <p:sp>
          <p:nvSpPr>
            <p:cNvPr id="78862" name="Text Box 23"/>
            <p:cNvSpPr txBox="1">
              <a:spLocks noChangeArrowheads="1"/>
            </p:cNvSpPr>
            <p:nvPr/>
          </p:nvSpPr>
          <p:spPr bwMode="auto">
            <a:xfrm>
              <a:off x="6575425" y="4914900"/>
              <a:ext cx="1150938" cy="376238"/>
            </a:xfrm>
            <a:prstGeom prst="rect">
              <a:avLst/>
            </a:prstGeom>
            <a:solidFill>
              <a:srgbClr val="FF505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1800" dirty="0">
                  <a:solidFill>
                    <a:srgbClr val="000000"/>
                  </a:solidFill>
                  <a:latin typeface="Garamond" pitchFamily="18" charset="0"/>
                </a:rPr>
                <a:t>PO PC </a:t>
              </a:r>
            </a:p>
          </p:txBody>
        </p:sp>
        <p:sp>
          <p:nvSpPr>
            <p:cNvPr id="34830" name="Text Box 24"/>
            <p:cNvSpPr txBox="1">
              <a:spLocks noChangeArrowheads="1"/>
            </p:cNvSpPr>
            <p:nvPr/>
          </p:nvSpPr>
          <p:spPr bwMode="auto">
            <a:xfrm>
              <a:off x="7799851" y="3906363"/>
              <a:ext cx="1150440" cy="3765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bg1"/>
                  </a:solidFill>
                  <a:latin typeface="Garamond" pitchFamily="18" charset="0"/>
                </a:defRPr>
              </a:lvl1pPr>
              <a:lvl2pPr marL="742950" indent="-285750">
                <a:defRPr sz="2800" b="1">
                  <a:solidFill>
                    <a:schemeClr val="bg1"/>
                  </a:solidFill>
                  <a:latin typeface="Garamond" pitchFamily="18" charset="0"/>
                </a:defRPr>
              </a:lvl2pPr>
              <a:lvl3pPr marL="1143000" indent="-228600">
                <a:defRPr sz="2800" b="1">
                  <a:solidFill>
                    <a:schemeClr val="bg1"/>
                  </a:solidFill>
                  <a:latin typeface="Garamond" pitchFamily="18" charset="0"/>
                </a:defRPr>
              </a:lvl3pPr>
              <a:lvl4pPr marL="1600200" indent="-228600">
                <a:defRPr sz="2800" b="1">
                  <a:solidFill>
                    <a:schemeClr val="bg1"/>
                  </a:solidFill>
                  <a:latin typeface="Garamond" pitchFamily="18" charset="0"/>
                </a:defRPr>
              </a:lvl4pPr>
              <a:lvl5pPr marL="2057400" indent="-228600">
                <a:defRPr sz="2800" b="1">
                  <a:solidFill>
                    <a:schemeClr val="bg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Garamond" pitchFamily="18" charset="0"/>
                </a:defRPr>
              </a:lvl9pPr>
            </a:lstStyle>
            <a:p>
              <a:pPr>
                <a:defRPr/>
              </a:pPr>
              <a:r>
                <a:rPr lang="pl-PL" altLang="pl-PL" sz="1800" dirty="0" smtClean="0">
                  <a:solidFill>
                    <a:srgbClr val="000000"/>
                  </a:solidFill>
                </a:rPr>
                <a:t>PO IŚ </a:t>
              </a:r>
            </a:p>
          </p:txBody>
        </p:sp>
        <p:sp>
          <p:nvSpPr>
            <p:cNvPr id="78864" name="Text Box 25"/>
            <p:cNvSpPr txBox="1">
              <a:spLocks noChangeArrowheads="1"/>
            </p:cNvSpPr>
            <p:nvPr/>
          </p:nvSpPr>
          <p:spPr bwMode="auto">
            <a:xfrm>
              <a:off x="6575425" y="4410075"/>
              <a:ext cx="1150938" cy="376238"/>
            </a:xfrm>
            <a:prstGeom prst="rect">
              <a:avLst/>
            </a:prstGeom>
            <a:solidFill>
              <a:srgbClr val="66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1800" dirty="0">
                  <a:solidFill>
                    <a:srgbClr val="000000"/>
                  </a:solidFill>
                  <a:latin typeface="Garamond" pitchFamily="18" charset="0"/>
                </a:rPr>
                <a:t>PO IR </a:t>
              </a:r>
            </a:p>
          </p:txBody>
        </p:sp>
        <p:sp>
          <p:nvSpPr>
            <p:cNvPr id="78865" name="Text Box 26"/>
            <p:cNvSpPr txBox="1">
              <a:spLocks noChangeArrowheads="1"/>
            </p:cNvSpPr>
            <p:nvPr/>
          </p:nvSpPr>
          <p:spPr bwMode="auto">
            <a:xfrm>
              <a:off x="7799388" y="4410075"/>
              <a:ext cx="1150937" cy="376238"/>
            </a:xfrm>
            <a:prstGeom prst="rect">
              <a:avLst/>
            </a:prstGeom>
            <a:solidFill>
              <a:srgbClr val="FF99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1800" dirty="0">
                  <a:solidFill>
                    <a:srgbClr val="000000"/>
                  </a:solidFill>
                  <a:latin typeface="Garamond" pitchFamily="18" charset="0"/>
                </a:rPr>
                <a:t>PO WER </a:t>
              </a:r>
            </a:p>
          </p:txBody>
        </p:sp>
        <p:sp>
          <p:nvSpPr>
            <p:cNvPr id="78866" name="Text Box 27"/>
            <p:cNvSpPr txBox="1">
              <a:spLocks noChangeArrowheads="1"/>
            </p:cNvSpPr>
            <p:nvPr/>
          </p:nvSpPr>
          <p:spPr bwMode="auto">
            <a:xfrm>
              <a:off x="6575425" y="5418138"/>
              <a:ext cx="1150938" cy="376237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1800" dirty="0">
                  <a:solidFill>
                    <a:srgbClr val="000000"/>
                  </a:solidFill>
                  <a:latin typeface="Garamond" pitchFamily="18" charset="0"/>
                </a:rPr>
                <a:t>PROW </a:t>
              </a:r>
            </a:p>
          </p:txBody>
        </p:sp>
        <p:sp>
          <p:nvSpPr>
            <p:cNvPr id="78867" name="Text Box 28"/>
            <p:cNvSpPr txBox="1">
              <a:spLocks noChangeArrowheads="1"/>
            </p:cNvSpPr>
            <p:nvPr/>
          </p:nvSpPr>
          <p:spPr bwMode="auto">
            <a:xfrm>
              <a:off x="7799388" y="5418138"/>
              <a:ext cx="1150937" cy="376237"/>
            </a:xfrm>
            <a:prstGeom prst="rect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1800" dirty="0">
                  <a:solidFill>
                    <a:srgbClr val="000000"/>
                  </a:solidFill>
                  <a:latin typeface="Garamond" pitchFamily="18" charset="0"/>
                </a:rPr>
                <a:t>PO Ryby </a:t>
              </a:r>
            </a:p>
          </p:txBody>
        </p:sp>
        <p:pic>
          <p:nvPicPr>
            <p:cNvPr id="78868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88" y="3873500"/>
              <a:ext cx="2333625" cy="201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Elipsa 2"/>
          <p:cNvSpPr/>
          <p:nvPr/>
        </p:nvSpPr>
        <p:spPr>
          <a:xfrm>
            <a:off x="107504" y="5618755"/>
            <a:ext cx="1248365" cy="546550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37737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258888" y="1049338"/>
          <a:ext cx="6337300" cy="5765804"/>
        </p:xfrm>
        <a:graphic>
          <a:graphicData uri="http://schemas.openxmlformats.org/drawingml/2006/table">
            <a:tbl>
              <a:tblPr/>
              <a:tblGrid>
                <a:gridCol w="2905136"/>
                <a:gridCol w="2208023"/>
                <a:gridCol w="1224141"/>
              </a:tblGrid>
              <a:tr h="357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Oś Priorytetowa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Alokacja EU (mln EUR)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% alokacji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1. Komercjalizacja wiedzy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139,86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7,50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2. Przedsiębiorstwa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174,65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9,37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3. Edukacja 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119,58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6,41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4. Kształcenie zawodowe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68,68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3,68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5. Zatrudnienie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225,47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12,09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6. Integracja 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114,31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6,13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7. Zdrowie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104,98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5,63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8. Konwersja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159,01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8,53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9. Mobilność 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357,21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19,16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10. Energia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214,95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11,53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11. Środowisko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120,91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6,48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9887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12. Pomoc techniczna 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65,21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3,50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9887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EFS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524,56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28,13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9887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EFRR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1340,25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71,87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9887"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OGÓŁEM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1 864,81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indent="1397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1397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80968" name="Rectangle 78"/>
          <p:cNvSpPr>
            <a:spLocks noChangeArrowheads="1"/>
          </p:cNvSpPr>
          <p:nvPr/>
        </p:nvSpPr>
        <p:spPr bwMode="auto">
          <a:xfrm>
            <a:off x="2411413" y="0"/>
            <a:ext cx="67325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dirty="0" smtClean="0">
                <a:solidFill>
                  <a:srgbClr val="FFFFFF"/>
                </a:solidFill>
                <a:latin typeface="Garamond" pitchFamily="18" charset="0"/>
              </a:rPr>
              <a:t>Struktura finansowa RPO </a:t>
            </a:r>
            <a:r>
              <a:rPr lang="pl-PL" altLang="pl-PL" sz="2800" b="1" dirty="0">
                <a:solidFill>
                  <a:srgbClr val="FFFFFF"/>
                </a:solidFill>
                <a:latin typeface="Garamond" pitchFamily="18" charset="0"/>
              </a:rPr>
              <a:t>WP</a:t>
            </a:r>
            <a:endParaRPr lang="pl-PL" altLang="pl-PL" sz="2400" b="1" dirty="0">
              <a:solidFill>
                <a:srgbClr val="FFFFFF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5257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570</Words>
  <Application>Microsoft Office PowerPoint</Application>
  <PresentationFormat>Pokaz na ekranie (4:3)</PresentationFormat>
  <Paragraphs>224</Paragraphs>
  <Slides>13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Garamond</vt:lpstr>
      <vt:lpstr>Times New Roman</vt:lpstr>
      <vt:lpstr>Wingdings</vt:lpstr>
      <vt:lpstr>Projekt domyślny</vt:lpstr>
      <vt:lpstr>Prezentacja programu PowerPoint</vt:lpstr>
      <vt:lpstr>Edukacyjny „punkt wyjścia”</vt:lpstr>
      <vt:lpstr>Prezentacja programu PowerPoint</vt:lpstr>
      <vt:lpstr>Strategiczne zobowiązania Regionu</vt:lpstr>
      <vt:lpstr>Regionalne Programy Strategiczne</vt:lpstr>
      <vt:lpstr>RPS Aktywni Pomorzanie</vt:lpstr>
      <vt:lpstr>Prezentacja programu PowerPoint</vt:lpstr>
      <vt:lpstr>RPO WP w systemie programowania</vt:lpstr>
      <vt:lpstr>Prezentacja programu PowerPoint</vt:lpstr>
      <vt:lpstr>Prezentacja programu PowerPoint</vt:lpstr>
      <vt:lpstr>Prezentacja programu PowerPoint</vt:lpstr>
      <vt:lpstr>Profil projektów edukacyjnych w RPO WP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Matczak Radomir</dc:creator>
  <cp:lastModifiedBy>JK</cp:lastModifiedBy>
  <cp:revision>234</cp:revision>
  <cp:lastPrinted>2014-02-24T16:12:26Z</cp:lastPrinted>
  <dcterms:created xsi:type="dcterms:W3CDTF">2008-01-08T07:52:50Z</dcterms:created>
  <dcterms:modified xsi:type="dcterms:W3CDTF">2015-06-01T05:54:21Z</dcterms:modified>
</cp:coreProperties>
</file>