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7"/>
  </p:notesMasterIdLst>
  <p:handoutMasterIdLst>
    <p:handoutMasterId r:id="rId18"/>
  </p:handoutMasterIdLst>
  <p:sldIdLst>
    <p:sldId id="263" r:id="rId2"/>
    <p:sldId id="277" r:id="rId3"/>
    <p:sldId id="290" r:id="rId4"/>
    <p:sldId id="279" r:id="rId5"/>
    <p:sldId id="280" r:id="rId6"/>
    <p:sldId id="282" r:id="rId7"/>
    <p:sldId id="281" r:id="rId8"/>
    <p:sldId id="283" r:id="rId9"/>
    <p:sldId id="284" r:id="rId10"/>
    <p:sldId id="286" r:id="rId11"/>
    <p:sldId id="285" r:id="rId12"/>
    <p:sldId id="287" r:id="rId13"/>
    <p:sldId id="288" r:id="rId14"/>
    <p:sldId id="289" r:id="rId15"/>
    <p:sldId id="273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2"/>
    <a:srgbClr val="0052A4"/>
    <a:srgbClr val="0064C8"/>
    <a:srgbClr val="005CB8"/>
    <a:srgbClr val="0058B0"/>
    <a:srgbClr val="004F9E"/>
    <a:srgbClr val="005AB4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>
        <p:scale>
          <a:sx n="65" d="100"/>
          <a:sy n="65" d="100"/>
        </p:scale>
        <p:origin x="-152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012394E-B062-4D23-84C1-3D00BCCF5170}" type="datetimeFigureOut">
              <a:rPr lang="pl-PL"/>
              <a:pPr>
                <a:defRPr/>
              </a:pPr>
              <a:t>2014-04-07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EC3D5CE-ED4E-45BF-85F5-E35037DBF9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302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CE93A29-9BA5-4A26-B357-1BD32C6299A0}" type="datetimeFigureOut">
              <a:rPr lang="pl-PL"/>
              <a:pPr>
                <a:defRPr/>
              </a:pPr>
              <a:t>2014-04-07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DC2524-9BC8-492D-B0A3-A25D13370A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083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 userDrawn="1"/>
        </p:nvSpPr>
        <p:spPr bwMode="auto">
          <a:xfrm>
            <a:off x="611188" y="549275"/>
            <a:ext cx="7772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pl-PL" sz="4400" kern="0" dirty="0" smtClean="0">
                <a:latin typeface="+mn-lt"/>
              </a:rPr>
              <a:t>Tytuł wystąpienia</a:t>
            </a:r>
            <a:endParaRPr lang="pl-PL" sz="4400" kern="0" dirty="0">
              <a:latin typeface="+mn-lt"/>
            </a:endParaRPr>
          </a:p>
        </p:txBody>
      </p:sp>
      <p:sp>
        <p:nvSpPr>
          <p:cNvPr id="3" name="Podtytuł 2"/>
          <p:cNvSpPr txBox="1">
            <a:spLocks/>
          </p:cNvSpPr>
          <p:nvPr userDrawn="1"/>
        </p:nvSpPr>
        <p:spPr>
          <a:xfrm>
            <a:off x="1339850" y="2997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defRPr sz="4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q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defRPr/>
            </a:pPr>
            <a:r>
              <a:rPr lang="pl-PL" sz="3200" b="1" kern="0" dirty="0" smtClean="0">
                <a:solidFill>
                  <a:schemeClr val="tx2">
                    <a:lumMod val="90000"/>
                  </a:schemeClr>
                </a:solidFill>
              </a:rPr>
              <a:t>Podtytuł</a:t>
            </a:r>
            <a:endParaRPr lang="pl-PL" sz="3200" b="1" kern="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Podtytuł 2"/>
          <p:cNvSpPr txBox="1">
            <a:spLocks/>
          </p:cNvSpPr>
          <p:nvPr userDrawn="1"/>
        </p:nvSpPr>
        <p:spPr bwMode="auto">
          <a:xfrm>
            <a:off x="2627313" y="5300663"/>
            <a:ext cx="4105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pl-PL" sz="1800" b="1" kern="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Miejscowość, data</a:t>
            </a:r>
            <a:endParaRPr lang="pl-PL" sz="1800" b="1" kern="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2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oliniowy 5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81441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40768"/>
            <a:ext cx="4906889" cy="478539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buSzPct val="60000"/>
              <a:defRPr sz="2800"/>
            </a:lvl2pPr>
            <a:lvl3pPr marL="1143000" indent="-228600">
              <a:buClr>
                <a:schemeClr val="tx1"/>
              </a:buClr>
              <a:buSzPct val="100000"/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276872"/>
            <a:ext cx="3008313" cy="38492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395288" y="116632"/>
            <a:ext cx="8281168" cy="864096"/>
          </a:xfrm>
          <a:prstGeom prst="rect">
            <a:avLst/>
          </a:prstGeom>
        </p:spPr>
        <p:txBody>
          <a:bodyPr/>
          <a:lstStyle>
            <a:lvl1pPr algn="ctr">
              <a:defRPr sz="2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5AB1AB9-CA9B-412F-8966-D9F137FF68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71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oliniowy 5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3733224"/>
            <a:ext cx="5299992" cy="5505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4"/>
            <a:ext cx="5299992" cy="24482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4388100"/>
            <a:ext cx="5299992" cy="781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395288" y="116632"/>
            <a:ext cx="8281168" cy="864096"/>
          </a:xfrm>
          <a:prstGeom prst="rect">
            <a:avLst/>
          </a:prstGeom>
        </p:spPr>
        <p:txBody>
          <a:bodyPr/>
          <a:lstStyle>
            <a:lvl1pPr algn="ctr">
              <a:defRPr sz="2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5445125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5"/>
          </p:nvPr>
        </p:nvSpPr>
        <p:spPr>
          <a:xfrm>
            <a:off x="3124200" y="544988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5445125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400BD8BF-81FA-40D3-AFA5-EFC87E1654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25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oliniowy 4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248" y="1196752"/>
            <a:ext cx="1882552" cy="4934174"/>
          </a:xfrm>
          <a:prstGeom prst="rect">
            <a:avLst/>
          </a:prstGeom>
        </p:spPr>
        <p:txBody>
          <a:bodyPr vert="eaVert"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76" y="1196752"/>
            <a:ext cx="5721424" cy="4934174"/>
          </a:xfrm>
          <a:prstGeom prst="rect">
            <a:avLst/>
          </a:prstGeom>
        </p:spPr>
        <p:txBody>
          <a:bodyPr vert="eaVert"/>
          <a:lstStyle>
            <a:lvl2pPr>
              <a:buSzPct val="60000"/>
              <a:defRPr/>
            </a:lvl2pPr>
            <a:lvl3pPr marL="1143000" indent="-228600"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lvl3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8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395288" y="116632"/>
            <a:ext cx="8281168" cy="864096"/>
          </a:xfrm>
          <a:prstGeom prst="rect">
            <a:avLst/>
          </a:prstGeom>
        </p:spPr>
        <p:txBody>
          <a:bodyPr/>
          <a:lstStyle>
            <a:lvl1pPr algn="ctr">
              <a:defRPr sz="2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EE127C0-24AA-4EDA-BDDF-E377C6884C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040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7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611560" y="620688"/>
            <a:ext cx="7848872" cy="2088232"/>
          </a:xfrm>
          <a:prstGeom prst="rect">
            <a:avLst/>
          </a:prstGeom>
        </p:spPr>
        <p:txBody>
          <a:bodyPr/>
          <a:lstStyle>
            <a:lvl1pPr algn="ctr">
              <a:defRPr sz="4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4"/>
          </p:nvPr>
        </p:nvSpPr>
        <p:spPr>
          <a:xfrm>
            <a:off x="3132138" y="472440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2000" b="1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221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podstaw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3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8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4464496"/>
          </a:xfrm>
          <a:prstGeom prst="rect">
            <a:avLst/>
          </a:prstGeom>
        </p:spPr>
        <p:txBody>
          <a:bodyPr/>
          <a:lstStyle>
            <a:lvl1pPr algn="l">
              <a:defRPr sz="2000" b="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507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podstaw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oliniowy 5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8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4032448" cy="4464496"/>
          </a:xfrm>
          <a:prstGeom prst="rect">
            <a:avLst/>
          </a:prstGeom>
        </p:spPr>
        <p:txBody>
          <a:bodyPr/>
          <a:lstStyle>
            <a:lvl1pPr algn="l">
              <a:defRPr sz="2000" b="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4"/>
          </p:nvPr>
        </p:nvSpPr>
        <p:spPr>
          <a:xfrm>
            <a:off x="4716016" y="1340768"/>
            <a:ext cx="3960440" cy="4464496"/>
          </a:xfrm>
          <a:prstGeom prst="rect">
            <a:avLst/>
          </a:prstGeom>
        </p:spPr>
        <p:txBody>
          <a:bodyPr/>
          <a:lstStyle>
            <a:lvl1pPr algn="l">
              <a:defRPr sz="2000" b="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853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podstawowy z wkładk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3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208912" cy="388843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Clr>
                <a:schemeClr val="tx1"/>
              </a:buClr>
              <a:buFont typeface="+mj-lt"/>
              <a:buAutoNum type="arabicPeriod"/>
              <a:defRPr sz="2000"/>
            </a:lvl3pPr>
            <a:lvl4pPr marL="1714500" indent="-342900">
              <a:buClr>
                <a:schemeClr val="tx1"/>
              </a:buClr>
              <a:buFont typeface="+mj-lt"/>
              <a:buAutoNum type="arabicPeriod"/>
              <a:defRPr sz="1800"/>
            </a:lvl4pPr>
            <a:lvl5pPr marL="2171700" indent="-342900">
              <a:buClr>
                <a:schemeClr val="tx1"/>
              </a:buClr>
              <a:buFont typeface="+mj-lt"/>
              <a:buAutoNum type="arabicPeriod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3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punktory.dwie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oliniowy 4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2448" cy="38884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914400" indent="-457200">
              <a:buSzPct val="60000"/>
              <a:buFont typeface="Wingdings" pitchFamily="2" charset="2"/>
              <a:buChar char="q"/>
              <a:defRPr sz="2400"/>
            </a:lvl2pPr>
            <a:lvl3pPr marL="1371600" indent="-457200"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3pPr>
            <a:lvl4pPr marL="1714500" indent="-342900">
              <a:buFont typeface="Wingdings" pitchFamily="2" charset="2"/>
              <a:buChar char="q"/>
              <a:defRPr sz="1800"/>
            </a:lvl4pPr>
            <a:lvl5pPr marL="2171700" indent="-342900">
              <a:buFont typeface="Wingdings" pitchFamily="2" charset="2"/>
              <a:buChar char="q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644008" y="1196752"/>
            <a:ext cx="4032448" cy="38884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914400" indent="-457200">
              <a:buSzPct val="60000"/>
              <a:buFont typeface="Wingdings" pitchFamily="2" charset="2"/>
              <a:buChar char="q"/>
              <a:defRPr sz="2400"/>
            </a:lvl2pPr>
            <a:lvl3pPr marL="1371600" indent="-457200"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3pPr>
            <a:lvl4pPr marL="1714500" indent="-342900">
              <a:buFont typeface="Wingdings" pitchFamily="2" charset="2"/>
              <a:buChar char="q"/>
              <a:defRPr sz="1800"/>
            </a:lvl4pPr>
            <a:lvl5pPr marL="2171700" indent="-342900">
              <a:buFont typeface="Wingdings" pitchFamily="2" charset="2"/>
              <a:buChar char="q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344127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Numer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oliniowy 4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504056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8208912" cy="38884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Font typeface="+mj-lt"/>
              <a:buAutoNum type="arabicPeriod"/>
              <a:defRPr sz="2000"/>
            </a:lvl3pPr>
            <a:lvl4pPr marL="1714500" indent="-342900">
              <a:buFont typeface="+mj-lt"/>
              <a:buAutoNum type="arabicPeriod"/>
              <a:defRPr sz="1800"/>
            </a:lvl4pPr>
            <a:lvl5pPr marL="2171700" indent="-342900">
              <a:buFont typeface="+mj-lt"/>
              <a:buAutoNum type="arabicPeriod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395288" y="116632"/>
            <a:ext cx="8281168" cy="864096"/>
          </a:xfrm>
          <a:prstGeom prst="rect">
            <a:avLst/>
          </a:prstGeom>
        </p:spPr>
        <p:txBody>
          <a:bodyPr/>
          <a:lstStyle>
            <a:lvl1pPr algn="ctr">
              <a:defRPr sz="2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936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umerowanie.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oliniowy 5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3"/>
            <a:ext cx="8229600" cy="64807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38884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Font typeface="+mj-lt"/>
              <a:buAutoNum type="arabicPeriod"/>
              <a:defRPr sz="2000"/>
            </a:lvl3pPr>
            <a:lvl4pPr marL="1714500" indent="-342900">
              <a:buFont typeface="+mj-lt"/>
              <a:buAutoNum type="arabicPeriod"/>
              <a:defRPr sz="1800"/>
            </a:lvl4pPr>
            <a:lvl5pPr marL="2171700" indent="-342900">
              <a:buFont typeface="+mj-lt"/>
              <a:buAutoNum type="arabicPeriod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38884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Font typeface="+mj-lt"/>
              <a:buAutoNum type="arabicPeriod"/>
              <a:defRPr sz="2000"/>
            </a:lvl3pPr>
            <a:lvl4pPr marL="1714500" indent="-342900">
              <a:buFont typeface="+mj-lt"/>
              <a:buAutoNum type="arabicPeriod"/>
              <a:defRPr sz="1800"/>
            </a:lvl4pPr>
            <a:lvl5pPr marL="2171700" indent="-342900">
              <a:buFont typeface="+mj-lt"/>
              <a:buAutoNum type="arabicPeriod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9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395288" y="116632"/>
            <a:ext cx="8281168" cy="864096"/>
          </a:xfrm>
          <a:prstGeom prst="rect">
            <a:avLst/>
          </a:prstGeom>
        </p:spPr>
        <p:txBody>
          <a:bodyPr/>
          <a:lstStyle>
            <a:lvl1pPr algn="ctr">
              <a:defRPr sz="2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0305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oliniowy 4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29000"/>
            <a:ext cx="8157592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157592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9" name="Symbol zastępczy tekstu 9"/>
          <p:cNvSpPr>
            <a:spLocks noGrp="1"/>
          </p:cNvSpPr>
          <p:nvPr>
            <p:ph type="body" sz="quarter" idx="13"/>
          </p:nvPr>
        </p:nvSpPr>
        <p:spPr>
          <a:xfrm>
            <a:off x="395288" y="116632"/>
            <a:ext cx="8281168" cy="864096"/>
          </a:xfrm>
          <a:prstGeom prst="rect">
            <a:avLst/>
          </a:prstGeom>
        </p:spPr>
        <p:txBody>
          <a:bodyPr/>
          <a:lstStyle>
            <a:lvl1pPr algn="ctr">
              <a:defRPr sz="2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4"/>
          </p:nvPr>
        </p:nvSpPr>
        <p:spPr>
          <a:xfrm>
            <a:off x="468313" y="53006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A6FB9CC-F874-45F5-99BC-07690B530FA2}" type="datetimeFigureOut">
              <a:rPr lang="pl-PL"/>
              <a:pPr>
                <a:defRPr/>
              </a:pPr>
              <a:t>2014-04-07</a:t>
            </a:fld>
            <a:endParaRPr lang="pl-PL" dirty="0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5"/>
          </p:nvPr>
        </p:nvSpPr>
        <p:spPr>
          <a:xfrm>
            <a:off x="3203575" y="53006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42088" y="53006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667C2CE-0E01-4B50-9CA2-1F5CA07921E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36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oliniowy 7"/>
          <p:cNvCxnSpPr/>
          <p:nvPr userDrawn="1"/>
        </p:nvCxnSpPr>
        <p:spPr>
          <a:xfrm>
            <a:off x="0" y="10525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5142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6912"/>
            <a:ext cx="4042791" cy="331236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buSzPct val="60000"/>
              <a:defRPr sz="2000"/>
            </a:lvl2pPr>
            <a:lvl3pPr marL="1143000" indent="-228600">
              <a:buClr>
                <a:schemeClr val="tx1"/>
              </a:buClr>
              <a:buSzPct val="100000"/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925142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9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395288" y="116632"/>
            <a:ext cx="8281168" cy="864096"/>
          </a:xfrm>
          <a:prstGeom prst="rect">
            <a:avLst/>
          </a:prstGeom>
        </p:spPr>
        <p:txBody>
          <a:bodyPr/>
          <a:lstStyle>
            <a:lvl1pPr algn="ctr">
              <a:defRPr sz="2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1"/>
          </p:nvPr>
        </p:nvSpPr>
        <p:spPr>
          <a:xfrm>
            <a:off x="4633665" y="2636912"/>
            <a:ext cx="4042791" cy="331236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buSzPct val="60000"/>
              <a:defRPr sz="2000"/>
            </a:lvl2pPr>
            <a:lvl3pPr marL="1143000" indent="-228600">
              <a:buClr>
                <a:schemeClr val="tx1"/>
              </a:buClr>
              <a:buSzPct val="100000"/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176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67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67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6791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792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793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794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795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796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797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798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799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800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801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802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803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468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68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68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5 w 717"/>
                <a:gd name="T1" fmla="*/ 845 h 845"/>
                <a:gd name="T2" fmla="*/ 735 w 717"/>
                <a:gd name="T3" fmla="*/ 821 h 845"/>
                <a:gd name="T4" fmla="*/ 592 w 717"/>
                <a:gd name="T5" fmla="*/ 605 h 845"/>
                <a:gd name="T6" fmla="*/ 415 w 717"/>
                <a:gd name="T7" fmla="*/ 396 h 845"/>
                <a:gd name="T8" fmla="*/ 23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8 w 717"/>
                <a:gd name="T15" fmla="*/ 198 h 845"/>
                <a:gd name="T16" fmla="*/ 409 w 717"/>
                <a:gd name="T17" fmla="*/ 408 h 845"/>
                <a:gd name="T18" fmla="*/ 586 w 717"/>
                <a:gd name="T19" fmla="*/ 623 h 845"/>
                <a:gd name="T20" fmla="*/ 735 w 717"/>
                <a:gd name="T21" fmla="*/ 845 h 845"/>
                <a:gd name="T22" fmla="*/ 73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6 w 407"/>
                <a:gd name="T1" fmla="*/ 414 h 414"/>
                <a:gd name="T2" fmla="*/ 416 w 407"/>
                <a:gd name="T3" fmla="*/ 396 h 414"/>
                <a:gd name="T4" fmla="*/ 23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5 w 407"/>
                <a:gd name="T13" fmla="*/ 204 h 414"/>
                <a:gd name="T14" fmla="*/ 416 w 407"/>
                <a:gd name="T15" fmla="*/ 414 h 414"/>
                <a:gd name="T16" fmla="*/ 41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468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4 w 586"/>
                <a:gd name="T1" fmla="*/ 0 h 599"/>
                <a:gd name="T2" fmla="*/ 586 w 586"/>
                <a:gd name="T3" fmla="*/ 0 h 599"/>
                <a:gd name="T4" fmla="*/ 416 w 586"/>
                <a:gd name="T5" fmla="*/ 132 h 599"/>
                <a:gd name="T6" fmla="*/ 26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6 w 586"/>
                <a:gd name="T17" fmla="*/ 282 h 599"/>
                <a:gd name="T18" fmla="*/ 422 w 586"/>
                <a:gd name="T19" fmla="*/ 138 h 599"/>
                <a:gd name="T20" fmla="*/ 604 w 586"/>
                <a:gd name="T21" fmla="*/ 0 h 599"/>
                <a:gd name="T22" fmla="*/ 60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8 w 269"/>
                <a:gd name="T1" fmla="*/ 0 h 252"/>
                <a:gd name="T2" fmla="*/ 26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8 w 269"/>
                <a:gd name="T15" fmla="*/ 0 h 252"/>
                <a:gd name="T16" fmla="*/ 27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rgbClr val="00499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042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104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5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rgbClr val="0058B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46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rgbClr val="005CB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47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rgbClr val="0064C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48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104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1027" name="Obraz 3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207125"/>
            <a:ext cx="4643437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Łącznik prostoliniowy 42"/>
          <p:cNvCxnSpPr/>
          <p:nvPr userDrawn="1"/>
        </p:nvCxnSpPr>
        <p:spPr>
          <a:xfrm>
            <a:off x="9525" y="60515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  <p:sldLayoutId id="21474840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1269057"/>
            <a:ext cx="7772400" cy="1439863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i="1" dirty="0" smtClean="0"/>
              <a:t>ILE ZDROWIA, A ILE SPORTU </a:t>
            </a:r>
            <a:br>
              <a:rPr lang="pl-PL" sz="4400" i="1" dirty="0" smtClean="0"/>
            </a:br>
            <a:r>
              <a:rPr lang="pl-PL" sz="4400" i="1" dirty="0" smtClean="0"/>
              <a:t>W SZKOLNYM WF?</a:t>
            </a:r>
            <a:endParaRPr lang="pl-PL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908994" y="3573189"/>
            <a:ext cx="7551438" cy="1223963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defRPr/>
            </a:pPr>
            <a:r>
              <a:rPr lang="pl-PL" sz="3200" b="1" dirty="0" smtClean="0">
                <a:solidFill>
                  <a:schemeClr val="tx2"/>
                </a:solidFill>
              </a:rPr>
              <a:t>dr hab., prof. ndzw. Tomasz Frołowicz</a:t>
            </a:r>
          </a:p>
          <a:p>
            <a:pPr marL="0" indent="0" algn="ctr" eaLnBrk="1" hangingPunct="1">
              <a:defRPr/>
            </a:pPr>
            <a:r>
              <a:rPr lang="pl-PL" sz="3200" b="1" dirty="0" smtClean="0">
                <a:solidFill>
                  <a:schemeClr val="tx2"/>
                </a:solidFill>
              </a:rPr>
              <a:t>AWFiS Gdańsk</a:t>
            </a:r>
          </a:p>
          <a:p>
            <a:pPr marL="0" indent="0" algn="ctr" eaLnBrk="1" hangingPunct="1">
              <a:defRPr/>
            </a:pP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 bwMode="auto">
          <a:xfrm>
            <a:off x="2627313" y="5516563"/>
            <a:ext cx="4105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pl-PL" sz="1800" b="1" kern="0" dirty="0" smtClean="0">
                <a:solidFill>
                  <a:schemeClr val="accent5"/>
                </a:solidFill>
              </a:rPr>
              <a:t>Gdańsk, 8.04.2014 r.</a:t>
            </a:r>
            <a:endParaRPr lang="pl-PL" sz="1800" b="1" kern="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11562" y="1257476"/>
            <a:ext cx="8280920" cy="224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r>
              <a:rPr lang="pl-PL" sz="2000" b="1" dirty="0" smtClean="0">
                <a:latin typeface="+mn-lt"/>
                <a:cs typeface="Arial" pitchFamily="34" charset="0"/>
              </a:rPr>
              <a:t>Z raportu NIK: </a:t>
            </a:r>
            <a:r>
              <a:rPr lang="pl-PL" sz="2000" b="1" i="1" dirty="0" smtClean="0">
                <a:latin typeface="+mn-lt"/>
                <a:cs typeface="Arial" pitchFamily="34" charset="0"/>
              </a:rPr>
              <a:t>Wychowanie fizyczne i sport w szkołach </a:t>
            </a:r>
            <a:r>
              <a:rPr lang="pl-PL" sz="2000" b="1" i="1" smtClean="0">
                <a:latin typeface="+mn-lt"/>
                <a:cs typeface="Arial" pitchFamily="34" charset="0"/>
              </a:rPr>
              <a:t>publicznych </a:t>
            </a:r>
            <a:r>
              <a:rPr lang="pl-PL" sz="2000" b="1" i="1" smtClean="0">
                <a:latin typeface="+mn-lt"/>
                <a:cs typeface="Arial" pitchFamily="34" charset="0"/>
              </a:rPr>
              <a:t/>
            </a:r>
            <a:br>
              <a:rPr lang="pl-PL" sz="2000" b="1" i="1" smtClean="0">
                <a:latin typeface="+mn-lt"/>
                <a:cs typeface="Arial" pitchFamily="34" charset="0"/>
              </a:rPr>
            </a:br>
            <a:r>
              <a:rPr lang="pl-PL" sz="2000" b="1" i="1" smtClean="0">
                <a:latin typeface="+mn-lt"/>
                <a:cs typeface="Arial" pitchFamily="34" charset="0"/>
              </a:rPr>
              <a:t>i </a:t>
            </a:r>
            <a:r>
              <a:rPr lang="pl-PL" sz="2000" b="1" i="1" dirty="0" smtClean="0">
                <a:latin typeface="+mn-lt"/>
                <a:cs typeface="Arial" pitchFamily="34" charset="0"/>
              </a:rPr>
              <a:t>niepublicznych</a:t>
            </a:r>
            <a:r>
              <a:rPr lang="pl-PL" sz="2000" b="1" dirty="0" smtClean="0">
                <a:latin typeface="+mn-lt"/>
                <a:cs typeface="Arial" pitchFamily="34" charset="0"/>
              </a:rPr>
              <a:t> (2013)</a:t>
            </a:r>
            <a:endParaRPr lang="pl-PL" sz="2000" b="1" i="1" dirty="0" smtClean="0">
              <a:latin typeface="+mn-lt"/>
              <a:cs typeface="Arial" pitchFamily="34" charset="0"/>
            </a:endParaRPr>
          </a:p>
          <a:p>
            <a:pPr marL="265113" indent="-265113"/>
            <a:r>
              <a:rPr lang="pl-PL" sz="2000" i="1" dirty="0" smtClean="0">
                <a:latin typeface="+mn-lt"/>
                <a:cs typeface="Arial" pitchFamily="34" charset="0"/>
              </a:rPr>
              <a:t>2. Szkoła nie wypełniała w latach szkolnych 2009/2010-2011/2012 określonych w „Zalecanych warunków i sposobów realizacji” podstawy programowej wychowania fizycznego z 2008 r. w zakresie edukacji zdrowotnej:</a:t>
            </a:r>
          </a:p>
          <a:p>
            <a:pPr marL="265113" indent="-265113">
              <a:buAutoNum type="alphaLcParenR"/>
            </a:pPr>
            <a:r>
              <a:rPr lang="pl-PL" sz="2000" i="1" dirty="0" smtClean="0">
                <a:latin typeface="+mn-lt"/>
                <a:cs typeface="Arial" pitchFamily="34" charset="0"/>
              </a:rPr>
              <a:t>nie przeprowadzono udokumentowanej diagnozy potrzeb uczniów w celu dostosowania zajęć wychowania fizycznego w zakresie edukacji zdrowotnej,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1560" y="3418761"/>
            <a:ext cx="8280920" cy="193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/>
            <a:r>
              <a:rPr lang="pl-PL" sz="2000" i="1" dirty="0" smtClean="0">
                <a:latin typeface="+mn-lt"/>
                <a:cs typeface="Arial" pitchFamily="34" charset="0"/>
              </a:rPr>
              <a:t>b) uczniowie nie uczestniczyli w planowaniu i realizacji zajęć, nie dokonywano </a:t>
            </a:r>
            <a:br>
              <a:rPr lang="pl-PL" sz="2000" i="1" dirty="0" smtClean="0">
                <a:latin typeface="+mn-lt"/>
                <a:cs typeface="Arial" pitchFamily="34" charset="0"/>
              </a:rPr>
            </a:br>
            <a:r>
              <a:rPr lang="pl-PL" sz="2000" i="1" dirty="0" smtClean="0">
                <a:latin typeface="+mn-lt"/>
                <a:cs typeface="Arial" pitchFamily="34" charset="0"/>
              </a:rPr>
              <a:t>z udziałem uczniów i ich rodziców ewaluacji przebiegu zajęć oraz nie uwzględniono metod i technik aktywizujących oraz interaktywnych, ponieważ zajęcia wychowania fizycznego z zakresu edukacji zdrowotnej odbyły się wyłącznie podczas części 22 lekcji przeznaczonych na zajęcia ruchowe w czasie całego 3-letniego cyklu kształcenia.</a:t>
            </a:r>
            <a:endParaRPr lang="pl-PL" sz="2000" i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547662" y="1347738"/>
            <a:ext cx="6984778" cy="163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r>
              <a:rPr lang="pl-PL" sz="2000" b="1" dirty="0" smtClean="0">
                <a:latin typeface="+mn-lt"/>
                <a:cs typeface="Arial" pitchFamily="34" charset="0"/>
              </a:rPr>
              <a:t>Edukacja zdrowotna: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III.7.4. Uczeń </a:t>
            </a:r>
            <a:r>
              <a:rPr lang="pl-PL" sz="2000" dirty="0" smtClean="0">
                <a:latin typeface="+mn-lt"/>
              </a:rPr>
              <a:t>omawia konstruktywne sposoby radzenia sobie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z negatywnymi emocjami.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III.7.4. Uczeń wyjaśnia, w jaki sposób może dawać i otrzymywać rożnego rodzaju wsparcie społeczne.</a:t>
            </a:r>
            <a:endParaRPr lang="pl-PL" sz="2000" dirty="0" smtClean="0">
              <a:latin typeface="+mn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21333332">
            <a:off x="928045" y="4900596"/>
            <a:ext cx="7453698" cy="830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dirty="0" smtClean="0">
                <a:solidFill>
                  <a:srgbClr val="FF0000"/>
                </a:solidFill>
                <a:latin typeface="+mn-lt"/>
              </a:rPr>
              <a:t>Jak zorganizować zajęcia z edukacji zdrowotnej, </a:t>
            </a:r>
            <a:br>
              <a:rPr lang="pl-PL" sz="2400" b="1" dirty="0" smtClean="0">
                <a:solidFill>
                  <a:srgbClr val="FF0000"/>
                </a:solidFill>
                <a:latin typeface="+mn-lt"/>
              </a:rPr>
            </a:br>
            <a:r>
              <a:rPr lang="pl-PL" sz="2400" b="1" dirty="0" smtClean="0">
                <a:solidFill>
                  <a:srgbClr val="FF0000"/>
                </a:solidFill>
                <a:latin typeface="+mn-lt"/>
              </a:rPr>
              <a:t>aby rozwijać „miękkie” umiejętności uczniów?</a:t>
            </a:r>
            <a:endParaRPr lang="pl-PL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47664" y="2930178"/>
            <a:ext cx="6984778" cy="193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IV.6.3. Uczeń </a:t>
            </a:r>
            <a:r>
              <a:rPr lang="pl-PL" sz="2000" dirty="0" smtClean="0">
                <a:latin typeface="+mn-lt"/>
              </a:rPr>
              <a:t>omawia konstruktywne, optymistyczne sposoby wyjaśniania trudnych zdarzeń i przeformułowania myśli negatywnych na pozytywne.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IV.6.5. Uczeń wyjaśnia, na czym polega konstruktywne przekazywanie i odbieranie pozytywnych i negatywnych informacji zwrotnych oraz radzenie sobie z krytyką.</a:t>
            </a:r>
            <a:endParaRPr lang="pl-PL" sz="20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112" y="1557827"/>
            <a:ext cx="80391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040" y="654540"/>
            <a:ext cx="1443624" cy="20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12" y="4751176"/>
            <a:ext cx="3384376" cy="194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788" y="1213232"/>
            <a:ext cx="8640958" cy="461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21333332">
            <a:off x="1136606" y="2958530"/>
            <a:ext cx="7453698" cy="830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dirty="0" smtClean="0">
                <a:latin typeface="+mn-lt"/>
              </a:rPr>
              <a:t>Czy w gronie nauczycieli WF jest osoba, </a:t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która jest liderem szkolnego sportu?</a:t>
            </a:r>
            <a:endParaRPr lang="pl-PL" sz="2400" b="1" dirty="0">
              <a:latin typeface="+mn-lt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21333332">
            <a:off x="848575" y="1984481"/>
            <a:ext cx="7453698" cy="830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dirty="0" smtClean="0">
                <a:latin typeface="+mn-lt"/>
              </a:rPr>
              <a:t>Czy w gronie nauczycieli WF jest osoba, </a:t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która jest liderem edukacji zdrowotnej?</a:t>
            </a:r>
            <a:endParaRPr lang="pl-PL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1557089"/>
            <a:ext cx="7772400" cy="1439863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i="1" dirty="0" smtClean="0"/>
              <a:t>ILE ZDROWIA, A ILE SPORTU </a:t>
            </a:r>
            <a:br>
              <a:rPr lang="pl-PL" sz="4400" i="1" dirty="0" smtClean="0"/>
            </a:br>
            <a:r>
              <a:rPr lang="pl-PL" sz="4400" i="1" dirty="0" smtClean="0"/>
              <a:t>W SZKOLNYM WF?</a:t>
            </a:r>
            <a:endParaRPr lang="pl-PL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908994" y="3573189"/>
            <a:ext cx="7551438" cy="1223963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defRPr/>
            </a:pPr>
            <a:r>
              <a:rPr lang="pl-PL" sz="3200" b="1" dirty="0" smtClean="0">
                <a:solidFill>
                  <a:schemeClr val="tx2"/>
                </a:solidFill>
              </a:rPr>
              <a:t>dr hab., prof. ndzw. Tomasz Frołowicz</a:t>
            </a:r>
          </a:p>
          <a:p>
            <a:pPr marL="0" indent="0" algn="ctr" eaLnBrk="1" hangingPunct="1">
              <a:defRPr/>
            </a:pPr>
            <a:r>
              <a:rPr lang="pl-PL" sz="3200" b="1" dirty="0" smtClean="0">
                <a:solidFill>
                  <a:schemeClr val="tx2"/>
                </a:solidFill>
              </a:rPr>
              <a:t>AWFiS Gdańsk</a:t>
            </a:r>
          </a:p>
          <a:p>
            <a:pPr marL="0" indent="0" algn="ctr" eaLnBrk="1" hangingPunct="1">
              <a:defRPr/>
            </a:pP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 bwMode="auto">
          <a:xfrm>
            <a:off x="2627313" y="5516563"/>
            <a:ext cx="4105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pl-PL" sz="1800" b="1" kern="0" dirty="0" smtClean="0">
                <a:solidFill>
                  <a:schemeClr val="accent5"/>
                </a:solidFill>
              </a:rPr>
              <a:t>Gdańsk, 8.04.2014 r.</a:t>
            </a:r>
            <a:endParaRPr lang="pl-PL" sz="1800" b="1" kern="0" dirty="0">
              <a:solidFill>
                <a:schemeClr val="accent5"/>
              </a:solidFill>
            </a:endParaRPr>
          </a:p>
        </p:txBody>
      </p:sp>
      <p:sp>
        <p:nvSpPr>
          <p:cNvPr id="5" name="Symbol zastępczy tekstu 2"/>
          <p:cNvSpPr>
            <a:spLocks noGrp="1"/>
          </p:cNvSpPr>
          <p:nvPr>
            <p:ph type="body" sz="quarter" idx="13"/>
          </p:nvPr>
        </p:nvSpPr>
        <p:spPr>
          <a:xfrm rot="1463415">
            <a:off x="5396665" y="695313"/>
            <a:ext cx="4222941" cy="648072"/>
          </a:xfrm>
        </p:spPr>
        <p:txBody>
          <a:bodyPr/>
          <a:lstStyle/>
          <a:p>
            <a:pPr marL="0" indent="0" algn="ctr">
              <a:defRPr/>
            </a:pPr>
            <a:r>
              <a:rPr lang="pl-PL" sz="3200" dirty="0" smtClean="0"/>
              <a:t>Dziękuję za uwagę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0" y="6343933"/>
            <a:ext cx="1835696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solidFill>
                  <a:schemeClr val="bg1"/>
                </a:solidFill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solidFill>
                  <a:schemeClr val="bg1"/>
                </a:solidFill>
                <a:latin typeface="+mn-lt"/>
              </a:rPr>
              <a:t>CEN Gdańsk, 8.04.2014r</a:t>
            </a:r>
            <a:r>
              <a:rPr lang="pl-PL" sz="1300" i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16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pl-PL" sz="3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Zadania systemu oświaty a sport szkolny</a:t>
            </a:r>
            <a:endParaRPr lang="pl-PL" sz="32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a 48"/>
          <p:cNvGrpSpPr/>
          <p:nvPr/>
        </p:nvGrpSpPr>
        <p:grpSpPr>
          <a:xfrm>
            <a:off x="238631" y="3014162"/>
            <a:ext cx="8666737" cy="2880574"/>
            <a:chOff x="263074" y="3190555"/>
            <a:chExt cx="9554476" cy="3175299"/>
          </a:xfrm>
        </p:grpSpPr>
        <p:cxnSp>
          <p:nvCxnSpPr>
            <p:cNvPr id="6" name="Łącznik prosty 5"/>
            <p:cNvCxnSpPr/>
            <p:nvPr/>
          </p:nvCxnSpPr>
          <p:spPr bwMode="auto">
            <a:xfrm>
              <a:off x="721954" y="5622635"/>
              <a:ext cx="849694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Łącznik prosty 6"/>
            <p:cNvCxnSpPr/>
            <p:nvPr/>
          </p:nvCxnSpPr>
          <p:spPr bwMode="auto">
            <a:xfrm>
              <a:off x="719832" y="4859957"/>
              <a:ext cx="849694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Łącznik prosty 7"/>
            <p:cNvCxnSpPr/>
            <p:nvPr/>
          </p:nvCxnSpPr>
          <p:spPr bwMode="auto">
            <a:xfrm>
              <a:off x="719832" y="3995861"/>
              <a:ext cx="849694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63075" y="3190555"/>
              <a:ext cx="1104829" cy="6550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IV etap </a:t>
              </a:r>
            </a:p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edukacji</a:t>
              </a: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263074" y="4067868"/>
              <a:ext cx="1104829" cy="6550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III etap </a:t>
              </a:r>
            </a:p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edukacji</a:t>
              </a: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263074" y="4918747"/>
              <a:ext cx="1104829" cy="6550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II etap </a:t>
              </a:r>
            </a:p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edukacji</a:t>
              </a: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63074" y="5710835"/>
              <a:ext cx="1104829" cy="6550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I etap </a:t>
              </a:r>
            </a:p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edukacji</a:t>
              </a: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8688010" y="5850181"/>
              <a:ext cx="1104830" cy="3815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6-9 lat</a:t>
              </a:r>
            </a:p>
          </p:txBody>
        </p: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8681188" y="5071799"/>
              <a:ext cx="1104830" cy="3815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9-12 lat</a:t>
              </a:r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8696954" y="4279711"/>
              <a:ext cx="1104830" cy="3815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12-15 lat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8712720" y="3347789"/>
              <a:ext cx="1104830" cy="3815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600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15-19 lat</a:t>
              </a: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099758" y="909329"/>
            <a:ext cx="3924152" cy="1015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>
              <a:defRPr/>
            </a:pPr>
            <a:r>
              <a:rPr lang="pl-PL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Wskaźniki efektywności, np.:</a:t>
            </a:r>
          </a:p>
          <a:p>
            <a:pPr marL="156963" indent="-156963">
              <a:buClr>
                <a:srgbClr val="C00000"/>
              </a:buClr>
              <a:buFont typeface="Symbol" pitchFamily="18" charset="2"/>
              <a:buChar char="-"/>
              <a:defRPr/>
            </a:pPr>
            <a:r>
              <a:rPr lang="pl-PL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medale IO Soczi, IO Rio de Janeiro,</a:t>
            </a:r>
          </a:p>
          <a:p>
            <a:pPr marL="156963" indent="-156963">
              <a:buClr>
                <a:srgbClr val="C00000"/>
              </a:buClr>
              <a:buFont typeface="Symbol" pitchFamily="18" charset="2"/>
              <a:buChar char="-"/>
              <a:defRPr/>
            </a:pPr>
            <a:r>
              <a:rPr lang="pl-PL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koszt zdobytego medalu.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67544" y="1172327"/>
            <a:ext cx="4536504" cy="1323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>
              <a:defRPr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Wskaźniki efektywności, np.:</a:t>
            </a:r>
          </a:p>
          <a:p>
            <a:pPr marL="156963" indent="-156963">
              <a:buClr>
                <a:schemeClr val="accent1">
                  <a:lumMod val="75000"/>
                </a:schemeClr>
              </a:buClr>
              <a:buFont typeface="Symbol" pitchFamily="18" charset="2"/>
              <a:buChar char="-"/>
              <a:defRPr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suma tygodniowej AF uczniów,</a:t>
            </a:r>
          </a:p>
          <a:p>
            <a:pPr marL="156963" indent="-156963">
              <a:buClr>
                <a:schemeClr val="accent1">
                  <a:lumMod val="75000"/>
                </a:schemeClr>
              </a:buClr>
              <a:buFont typeface="Symbol" pitchFamily="18" charset="2"/>
              <a:buChar char="-"/>
              <a:defRPr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odsetek ludzi podejmujących AF </a:t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10, 20, 30 … lat po zakończeniu edukacji.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118219" y="6052722"/>
            <a:ext cx="7122114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defRPr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System oświaty wraz z </a:t>
            </a:r>
            <a:r>
              <a:rPr lang="pl-PL" sz="20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podsystemem szkolnictwa sportowego</a:t>
            </a:r>
          </a:p>
        </p:txBody>
      </p:sp>
      <p:grpSp>
        <p:nvGrpSpPr>
          <p:cNvPr id="22" name="Grupa 43"/>
          <p:cNvGrpSpPr/>
          <p:nvPr/>
        </p:nvGrpSpPr>
        <p:grpSpPr>
          <a:xfrm>
            <a:off x="5596591" y="3026154"/>
            <a:ext cx="861503" cy="2702640"/>
            <a:chOff x="6169853" y="3203773"/>
            <a:chExt cx="949747" cy="2979160"/>
          </a:xfrm>
        </p:grpSpPr>
        <p:sp>
          <p:nvSpPr>
            <p:cNvPr id="23" name="Strzałka w prawo 22"/>
            <p:cNvSpPr/>
            <p:nvPr/>
          </p:nvSpPr>
          <p:spPr bwMode="auto">
            <a:xfrm>
              <a:off x="6327512" y="4902555"/>
              <a:ext cx="792088" cy="504056"/>
            </a:xfrm>
            <a:prstGeom prst="rightArrow">
              <a:avLst/>
            </a:prstGeom>
            <a:no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hangingPunct="0">
                <a:lnSpc>
                  <a:spcPct val="101000"/>
                </a:lnSpc>
                <a:buClr>
                  <a:srgbClr val="000000"/>
                </a:buClr>
                <a:buSzPct val="100000"/>
              </a:pPr>
              <a:endParaRPr lang="pl-PL" sz="2200" dirty="0" smtClean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4" name="Strzałka w prawo 23"/>
            <p:cNvSpPr/>
            <p:nvPr/>
          </p:nvSpPr>
          <p:spPr bwMode="auto">
            <a:xfrm>
              <a:off x="6336456" y="4094701"/>
              <a:ext cx="720080" cy="360040"/>
            </a:xfrm>
            <a:prstGeom prst="rightArrow">
              <a:avLst>
                <a:gd name="adj1" fmla="val 50000"/>
                <a:gd name="adj2" fmla="val 54379"/>
              </a:avLst>
            </a:prstGeom>
            <a:no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hangingPunct="0">
                <a:lnSpc>
                  <a:spcPct val="101000"/>
                </a:lnSpc>
                <a:buClr>
                  <a:srgbClr val="000000"/>
                </a:buClr>
                <a:buSzPct val="100000"/>
              </a:pPr>
              <a:endParaRPr lang="pl-PL" sz="2200" dirty="0" smtClean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5" name="Strzałka w prawo 24"/>
            <p:cNvSpPr/>
            <p:nvPr/>
          </p:nvSpPr>
          <p:spPr bwMode="auto">
            <a:xfrm>
              <a:off x="6383754" y="3203773"/>
              <a:ext cx="720080" cy="216024"/>
            </a:xfrm>
            <a:prstGeom prst="rightArrow">
              <a:avLst>
                <a:gd name="adj1" fmla="val 50000"/>
                <a:gd name="adj2" fmla="val 54379"/>
              </a:avLst>
            </a:prstGeom>
            <a:no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hangingPunct="0">
                <a:lnSpc>
                  <a:spcPct val="101000"/>
                </a:lnSpc>
                <a:buClr>
                  <a:srgbClr val="000000"/>
                </a:buClr>
                <a:buSzPct val="100000"/>
              </a:pPr>
              <a:endParaRPr lang="pl-PL" sz="2200" dirty="0" smtClean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6" name="Strzałka w prawo 25"/>
            <p:cNvSpPr/>
            <p:nvPr/>
          </p:nvSpPr>
          <p:spPr bwMode="auto">
            <a:xfrm>
              <a:off x="6264448" y="5822893"/>
              <a:ext cx="720080" cy="360040"/>
            </a:xfrm>
            <a:prstGeom prst="rightArrow">
              <a:avLst>
                <a:gd name="adj1" fmla="val 50000"/>
                <a:gd name="adj2" fmla="val 54379"/>
              </a:avLst>
            </a:prstGeom>
            <a:no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hangingPunct="0">
                <a:lnSpc>
                  <a:spcPct val="101000"/>
                </a:lnSpc>
                <a:buClr>
                  <a:srgbClr val="000000"/>
                </a:buClr>
                <a:buSzPct val="100000"/>
              </a:pPr>
              <a:endParaRPr lang="pl-PL" sz="2200" dirty="0" smtClean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7" name="Strzałka w prawo 26"/>
            <p:cNvSpPr/>
            <p:nvPr/>
          </p:nvSpPr>
          <p:spPr bwMode="auto">
            <a:xfrm rot="10800000">
              <a:off x="6169853" y="5397666"/>
              <a:ext cx="720080" cy="216024"/>
            </a:xfrm>
            <a:prstGeom prst="rightArrow">
              <a:avLst>
                <a:gd name="adj1" fmla="val 50000"/>
                <a:gd name="adj2" fmla="val 54379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hangingPunct="0">
                <a:lnSpc>
                  <a:spcPct val="101000"/>
                </a:lnSpc>
                <a:buClr>
                  <a:srgbClr val="000000"/>
                </a:buClr>
                <a:buSzPct val="100000"/>
              </a:pPr>
              <a:endParaRPr lang="pl-PL" sz="2200" dirty="0" smtClean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8" name="Strzałka w prawo 27"/>
            <p:cNvSpPr/>
            <p:nvPr/>
          </p:nvSpPr>
          <p:spPr bwMode="auto">
            <a:xfrm rot="10800000">
              <a:off x="6180358" y="4470505"/>
              <a:ext cx="709169" cy="322212"/>
            </a:xfrm>
            <a:prstGeom prst="rightArrow">
              <a:avLst>
                <a:gd name="adj1" fmla="val 50000"/>
                <a:gd name="adj2" fmla="val 54379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hangingPunct="0">
                <a:lnSpc>
                  <a:spcPct val="101000"/>
                </a:lnSpc>
                <a:buClr>
                  <a:srgbClr val="000000"/>
                </a:buClr>
                <a:buSzPct val="100000"/>
              </a:pPr>
              <a:endParaRPr lang="pl-PL" sz="2200" dirty="0" smtClean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9" name="Strzałka w prawo 28"/>
            <p:cNvSpPr/>
            <p:nvPr/>
          </p:nvSpPr>
          <p:spPr bwMode="auto">
            <a:xfrm rot="10800000">
              <a:off x="6192439" y="3491805"/>
              <a:ext cx="792088" cy="432048"/>
            </a:xfrm>
            <a:prstGeom prst="rightArrow">
              <a:avLst>
                <a:gd name="adj1" fmla="val 50000"/>
                <a:gd name="adj2" fmla="val 54379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hangingPunct="0">
                <a:lnSpc>
                  <a:spcPct val="101000"/>
                </a:lnSpc>
                <a:buClr>
                  <a:srgbClr val="000000"/>
                </a:buClr>
                <a:buSzPct val="100000"/>
              </a:pPr>
              <a:endParaRPr lang="pl-PL" sz="2200" dirty="0" smtClean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30" name="Grupa 50"/>
          <p:cNvGrpSpPr/>
          <p:nvPr/>
        </p:nvGrpSpPr>
        <p:grpSpPr>
          <a:xfrm>
            <a:off x="1250063" y="2830181"/>
            <a:ext cx="4444411" cy="3135569"/>
            <a:chOff x="1378108" y="2987749"/>
            <a:chExt cx="4899654" cy="3456384"/>
          </a:xfrm>
        </p:grpSpPr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 rot="19655140">
              <a:off x="1378108" y="3900409"/>
              <a:ext cx="4899654" cy="16388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Szkolna edukacja fizyczna, </a:t>
              </a:r>
              <a:b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</a:b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a w niej system sportu powszechnego, </a:t>
              </a:r>
            </a:p>
            <a:p>
              <a:pPr algn="ctr">
                <a:defRPr/>
              </a:pP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(</a:t>
              </a:r>
              <a:r>
                <a:rPr lang="pl-PL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sportu inkluzyjnego</a:t>
              </a: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) </a:t>
              </a:r>
              <a:b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</a:b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w szkołach podstawowych, gimnazjach </a:t>
              </a:r>
              <a:b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</a:b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Arial" pitchFamily="34" charset="0"/>
                </a:rPr>
                <a:t>i szkołach ponadgimnazjalnych.</a:t>
              </a:r>
            </a:p>
          </p:txBody>
        </p:sp>
        <p:grpSp>
          <p:nvGrpSpPr>
            <p:cNvPr id="32" name="Grupa 37"/>
            <p:cNvGrpSpPr/>
            <p:nvPr/>
          </p:nvGrpSpPr>
          <p:grpSpPr>
            <a:xfrm>
              <a:off x="1655936" y="2987749"/>
              <a:ext cx="4320480" cy="3456384"/>
              <a:chOff x="1655936" y="2987749"/>
              <a:chExt cx="4320480" cy="3456384"/>
            </a:xfrm>
          </p:grpSpPr>
          <p:sp>
            <p:nvSpPr>
              <p:cNvPr id="33" name="Prostokąt 32"/>
              <p:cNvSpPr/>
              <p:nvPr/>
            </p:nvSpPr>
            <p:spPr bwMode="auto">
              <a:xfrm>
                <a:off x="1655936" y="2987749"/>
                <a:ext cx="4320480" cy="3456384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526" hangingPunct="0">
                  <a:lnSpc>
                    <a:spcPct val="101000"/>
                  </a:lnSpc>
                  <a:buClr>
                    <a:srgbClr val="000000"/>
                  </a:buClr>
                  <a:buSzPct val="100000"/>
                </a:pPr>
                <a:endParaRPr lang="pl-PL" sz="2200" dirty="0" smtClean="0">
                  <a:solidFill>
                    <a:schemeClr val="bg1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4" name="Text Box 4"/>
              <p:cNvSpPr txBox="1">
                <a:spLocks noChangeArrowheads="1"/>
              </p:cNvSpPr>
              <p:nvPr/>
            </p:nvSpPr>
            <p:spPr bwMode="auto">
              <a:xfrm>
                <a:off x="4794318" y="5848628"/>
                <a:ext cx="1104830" cy="5532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ctr">
                  <a:defRPr/>
                </a:pPr>
                <a:r>
                  <a:rPr lang="pl-PL" sz="130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Arial" pitchFamily="34" charset="0"/>
                  </a:rPr>
                  <a:t>100% populacji</a:t>
                </a:r>
              </a:p>
            </p:txBody>
          </p:sp>
          <p:sp>
            <p:nvSpPr>
              <p:cNvPr id="35" name="Text Box 4"/>
              <p:cNvSpPr txBox="1">
                <a:spLocks noChangeArrowheads="1"/>
              </p:cNvSpPr>
              <p:nvPr/>
            </p:nvSpPr>
            <p:spPr bwMode="auto">
              <a:xfrm>
                <a:off x="4792756" y="5003973"/>
                <a:ext cx="1104830" cy="5532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ctr">
                  <a:defRPr/>
                </a:pPr>
                <a:r>
                  <a:rPr lang="pl-PL" sz="130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Arial" pitchFamily="34" charset="0"/>
                  </a:rPr>
                  <a:t>100% populacji</a:t>
                </a:r>
              </a:p>
            </p:txBody>
          </p:sp>
          <p:sp>
            <p:nvSpPr>
              <p:cNvPr id="36" name="Text Box 4"/>
              <p:cNvSpPr txBox="1">
                <a:spLocks noChangeArrowheads="1"/>
              </p:cNvSpPr>
              <p:nvPr/>
            </p:nvSpPr>
            <p:spPr bwMode="auto">
              <a:xfrm>
                <a:off x="1705356" y="4052103"/>
                <a:ext cx="1104830" cy="5532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ctr">
                  <a:defRPr/>
                </a:pPr>
                <a:r>
                  <a:rPr lang="pl-PL" sz="130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Arial" pitchFamily="34" charset="0"/>
                  </a:rPr>
                  <a:t>100% populacji</a:t>
                </a:r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1775242" y="3098795"/>
                <a:ext cx="1104830" cy="5532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ctr">
                  <a:defRPr/>
                </a:pPr>
                <a:r>
                  <a:rPr lang="pl-PL" sz="130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Arial" pitchFamily="34" charset="0"/>
                  </a:rPr>
                  <a:t>100% populacji</a:t>
                </a:r>
              </a:p>
            </p:txBody>
          </p:sp>
        </p:grpSp>
      </p:grpSp>
      <p:grpSp>
        <p:nvGrpSpPr>
          <p:cNvPr id="38" name="Grupa 49"/>
          <p:cNvGrpSpPr/>
          <p:nvPr/>
        </p:nvGrpSpPr>
        <p:grpSpPr>
          <a:xfrm>
            <a:off x="5135566" y="1924891"/>
            <a:ext cx="4071017" cy="4047048"/>
            <a:chOff x="5661604" y="1989834"/>
            <a:chExt cx="4488013" cy="4461121"/>
          </a:xfrm>
        </p:grpSpPr>
        <p:sp>
          <p:nvSpPr>
            <p:cNvPr id="39" name="Trójkąt równoramienny 38"/>
            <p:cNvSpPr/>
            <p:nvPr/>
          </p:nvSpPr>
          <p:spPr bwMode="auto">
            <a:xfrm>
              <a:off x="7056536" y="2058467"/>
              <a:ext cx="1368152" cy="4392488"/>
            </a:xfrm>
            <a:prstGeom prst="triangl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7526" hangingPunct="0">
                <a:lnSpc>
                  <a:spcPct val="101000"/>
                </a:lnSpc>
                <a:buClr>
                  <a:srgbClr val="000000"/>
                </a:buClr>
                <a:buSzPct val="100000"/>
              </a:pPr>
              <a:endParaRPr lang="pl-PL" sz="2200" dirty="0" smtClean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 rot="434652">
              <a:off x="5661604" y="1989834"/>
              <a:ext cx="4488013" cy="13335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  <a:t>System sportu elitarnego, </a:t>
              </a:r>
            </a:p>
            <a:p>
              <a:pPr algn="ctr">
                <a:defRPr/>
              </a:pPr>
              <a:r>
                <a:rPr lang="pl-PL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  <a:t>(</a:t>
              </a:r>
              <a:r>
                <a:rPr lang="pl-PL" b="1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  <a:t>sportu ekskluzywnego</a:t>
              </a:r>
              <a:r>
                <a:rPr lang="pl-PL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  <a:t>)</a:t>
              </a:r>
              <a:br>
                <a:rPr lang="pl-PL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</a:br>
              <a:r>
                <a:rPr lang="pl-PL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  <a:t>w klasach i szkołach sportowych</a:t>
              </a:r>
              <a:br>
                <a:rPr lang="pl-PL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</a:br>
              <a:r>
                <a:rPr lang="pl-PL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  <a:t>oraz szkołach mistrzostwa sportowego</a:t>
              </a: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7193730" y="5852303"/>
              <a:ext cx="1104830" cy="5532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defRPr/>
              </a:pPr>
              <a:r>
                <a:rPr lang="pl-PL" sz="1300" dirty="0" smtClean="0">
                  <a:solidFill>
                    <a:srgbClr val="C00000"/>
                  </a:solidFill>
                  <a:latin typeface="+mn-lt"/>
                  <a:cs typeface="Arial" pitchFamily="34" charset="0"/>
                </a:rPr>
                <a:t>?% populacji</a:t>
              </a: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 rot="1397815">
            <a:off x="6112999" y="4714492"/>
            <a:ext cx="2255585" cy="3385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defRPr/>
            </a:pPr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ok. 1,2% uczniów SP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 rot="1193583">
            <a:off x="5878349" y="3893997"/>
            <a:ext cx="2516855" cy="3461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defRPr/>
            </a:pPr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ok. 1,5% uczniów Gim.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 rot="886825">
            <a:off x="6011648" y="3404986"/>
            <a:ext cx="2386220" cy="3385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defRPr/>
            </a:pPr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ok. 0,2% uczniów SPG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56624" y="2138090"/>
            <a:ext cx="6984778" cy="10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pl-PL" sz="3200" b="1" dirty="0" smtClean="0">
                <a:latin typeface="+mn-lt"/>
                <a:cs typeface="Arial" pitchFamily="34" charset="0"/>
              </a:rPr>
              <a:t>Co na to </a:t>
            </a:r>
            <a:br>
              <a:rPr lang="pl-PL" sz="3200" b="1" dirty="0" smtClean="0">
                <a:latin typeface="+mn-lt"/>
                <a:cs typeface="Arial" pitchFamily="34" charset="0"/>
              </a:rPr>
            </a:br>
            <a:r>
              <a:rPr lang="pl-PL" sz="3200" b="1" dirty="0" smtClean="0">
                <a:latin typeface="+mn-lt"/>
                <a:cs typeface="Arial" pitchFamily="34" charset="0"/>
              </a:rPr>
              <a:t>podstawa programowa WF?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25"/>
          <p:cNvGrpSpPr>
            <a:grpSpLocks/>
          </p:cNvGrpSpPr>
          <p:nvPr/>
        </p:nvGrpSpPr>
        <p:grpSpPr bwMode="auto">
          <a:xfrm>
            <a:off x="869760" y="743664"/>
            <a:ext cx="8392320" cy="1487329"/>
            <a:chOff x="548" y="819"/>
            <a:chExt cx="5286" cy="937"/>
          </a:xfrm>
        </p:grpSpPr>
        <p:sp>
          <p:nvSpPr>
            <p:cNvPr id="39" name="Text Box 126"/>
            <p:cNvSpPr txBox="1">
              <a:spLocks noChangeArrowheads="1"/>
            </p:cNvSpPr>
            <p:nvPr/>
          </p:nvSpPr>
          <p:spPr bwMode="auto">
            <a:xfrm>
              <a:off x="4258" y="1105"/>
              <a:ext cx="1089" cy="59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5000"/>
                </a:lnSpc>
                <a:buFontTx/>
                <a:buNone/>
              </a:pPr>
              <a:endParaRPr lang="pl-PL" sz="1600" b="1" dirty="0">
                <a:latin typeface="Arial" charset="0"/>
              </a:endParaRPr>
            </a:p>
            <a:p>
              <a:pPr algn="ctr">
                <a:lnSpc>
                  <a:spcPct val="115000"/>
                </a:lnSpc>
                <a:buFontTx/>
                <a:buNone/>
              </a:pPr>
              <a:r>
                <a:rPr lang="pl-PL" sz="1600" b="1" dirty="0">
                  <a:latin typeface="Arial" charset="0"/>
                </a:rPr>
                <a:t>3 GODZ.</a:t>
              </a:r>
            </a:p>
            <a:p>
              <a:pPr algn="ctr">
                <a:lnSpc>
                  <a:spcPct val="115000"/>
                </a:lnSpc>
                <a:buFontTx/>
                <a:buNone/>
              </a:pPr>
              <a:endParaRPr lang="pl-PL" sz="1600" b="1" dirty="0">
                <a:latin typeface="Arial" charset="0"/>
              </a:endParaRPr>
            </a:p>
          </p:txBody>
        </p:sp>
        <p:sp>
          <p:nvSpPr>
            <p:cNvPr id="40" name="Text Box 127"/>
            <p:cNvSpPr txBox="1">
              <a:spLocks noChangeArrowheads="1"/>
            </p:cNvSpPr>
            <p:nvPr/>
          </p:nvSpPr>
          <p:spPr bwMode="auto">
            <a:xfrm>
              <a:off x="2079" y="828"/>
              <a:ext cx="1089" cy="8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5000"/>
                </a:lnSpc>
                <a:buFontTx/>
                <a:buNone/>
              </a:pPr>
              <a:r>
                <a:rPr lang="pl-PL" sz="2400" b="1" dirty="0">
                  <a:latin typeface="Arial" charset="0"/>
                </a:rPr>
                <a:t/>
              </a:r>
              <a:br>
                <a:rPr lang="pl-PL" sz="2400" b="1" dirty="0">
                  <a:latin typeface="Arial" charset="0"/>
                </a:rPr>
              </a:br>
              <a:r>
                <a:rPr lang="pl-PL" sz="1600" b="1" dirty="0">
                  <a:latin typeface="Arial" charset="0"/>
                </a:rPr>
                <a:t>4 GODZ.</a:t>
              </a:r>
            </a:p>
            <a:p>
              <a:pPr algn="ctr">
                <a:lnSpc>
                  <a:spcPct val="115000"/>
                </a:lnSpc>
                <a:buFontTx/>
                <a:buNone/>
              </a:pPr>
              <a:endParaRPr lang="pl-PL" sz="1600" b="1" dirty="0">
                <a:latin typeface="Arial" charset="0"/>
              </a:endParaRPr>
            </a:p>
            <a:p>
              <a:pPr algn="ctr">
                <a:lnSpc>
                  <a:spcPct val="115000"/>
                </a:lnSpc>
                <a:buFontTx/>
                <a:buNone/>
              </a:pPr>
              <a:endParaRPr lang="pl-PL" sz="1600" b="1" dirty="0">
                <a:latin typeface="Arial" charset="0"/>
              </a:endParaRPr>
            </a:p>
          </p:txBody>
        </p:sp>
        <p:sp>
          <p:nvSpPr>
            <p:cNvPr id="41" name="Text Box 128"/>
            <p:cNvSpPr txBox="1">
              <a:spLocks noChangeArrowheads="1"/>
            </p:cNvSpPr>
            <p:nvPr/>
          </p:nvSpPr>
          <p:spPr bwMode="auto">
            <a:xfrm>
              <a:off x="3158" y="828"/>
              <a:ext cx="1089" cy="8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5000"/>
                </a:lnSpc>
                <a:buFontTx/>
                <a:buNone/>
              </a:pPr>
              <a:r>
                <a:rPr lang="pl-PL" sz="2400" b="1" dirty="0">
                  <a:latin typeface="Arial" charset="0"/>
                </a:rPr>
                <a:t/>
              </a:r>
              <a:br>
                <a:rPr lang="pl-PL" sz="2400" b="1" dirty="0">
                  <a:latin typeface="Arial" charset="0"/>
                </a:rPr>
              </a:br>
              <a:r>
                <a:rPr lang="pl-PL" sz="1600" b="1" dirty="0">
                  <a:latin typeface="Arial" charset="0"/>
                </a:rPr>
                <a:t>4 GODZ.</a:t>
              </a:r>
            </a:p>
            <a:p>
              <a:pPr algn="ctr">
                <a:lnSpc>
                  <a:spcPct val="115000"/>
                </a:lnSpc>
                <a:buFontTx/>
                <a:buNone/>
              </a:pPr>
              <a:endParaRPr lang="pl-PL" sz="1600" b="1" dirty="0">
                <a:latin typeface="Arial" charset="0"/>
              </a:endParaRPr>
            </a:p>
            <a:p>
              <a:pPr algn="ctr">
                <a:lnSpc>
                  <a:spcPct val="115000"/>
                </a:lnSpc>
                <a:buFontTx/>
                <a:buNone/>
              </a:pPr>
              <a:endParaRPr lang="pl-PL" sz="1600" b="1" dirty="0">
                <a:latin typeface="Arial" charset="0"/>
              </a:endParaRPr>
            </a:p>
          </p:txBody>
        </p:sp>
        <p:grpSp>
          <p:nvGrpSpPr>
            <p:cNvPr id="42" name="Group 129"/>
            <p:cNvGrpSpPr>
              <a:grpSpLocks/>
            </p:cNvGrpSpPr>
            <p:nvPr/>
          </p:nvGrpSpPr>
          <p:grpSpPr bwMode="auto">
            <a:xfrm>
              <a:off x="548" y="1497"/>
              <a:ext cx="5286" cy="259"/>
              <a:chOff x="249" y="1124"/>
              <a:chExt cx="5286" cy="259"/>
            </a:xfrm>
          </p:grpSpPr>
          <p:sp>
            <p:nvSpPr>
              <p:cNvPr id="46" name="Line 130"/>
              <p:cNvSpPr>
                <a:spLocks noChangeShapeType="1"/>
              </p:cNvSpPr>
              <p:nvPr/>
            </p:nvSpPr>
            <p:spPr bwMode="auto">
              <a:xfrm>
                <a:off x="538" y="1372"/>
                <a:ext cx="467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arrow"/>
                <a:tailEnd type="arrow" w="med" len="med"/>
              </a:ln>
            </p:spPr>
            <p:txBody>
              <a:bodyPr>
                <a:spAutoFit/>
              </a:bodyPr>
              <a:lstStyle/>
              <a:p>
                <a:endParaRPr lang="pl-PL"/>
              </a:p>
            </p:txBody>
          </p:sp>
          <p:sp>
            <p:nvSpPr>
              <p:cNvPr id="47" name="Text Box 131"/>
              <p:cNvSpPr txBox="1">
                <a:spLocks noChangeArrowheads="1"/>
              </p:cNvSpPr>
              <p:nvPr/>
            </p:nvSpPr>
            <p:spPr bwMode="auto">
              <a:xfrm>
                <a:off x="249" y="1133"/>
                <a:ext cx="480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Arial" charset="0"/>
                  <a:buNone/>
                </a:pPr>
                <a:r>
                  <a:rPr lang="pl-PL" sz="2000" dirty="0" smtClean="0">
                    <a:solidFill>
                      <a:schemeClr val="bg1"/>
                    </a:solidFill>
                    <a:latin typeface="Arial" charset="0"/>
                  </a:rPr>
                  <a:t>6 </a:t>
                </a:r>
                <a:r>
                  <a:rPr lang="pl-PL" sz="2000" dirty="0">
                    <a:solidFill>
                      <a:schemeClr val="bg1"/>
                    </a:solidFill>
                    <a:latin typeface="Arial" charset="0"/>
                  </a:rPr>
                  <a:t>lat</a:t>
                </a:r>
              </a:p>
            </p:txBody>
          </p:sp>
          <p:sp>
            <p:nvSpPr>
              <p:cNvPr id="48" name="Text Box 132"/>
              <p:cNvSpPr txBox="1">
                <a:spLocks noChangeArrowheads="1"/>
              </p:cNvSpPr>
              <p:nvPr/>
            </p:nvSpPr>
            <p:spPr bwMode="auto">
              <a:xfrm>
                <a:off x="4959" y="1124"/>
                <a:ext cx="576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Arial" charset="0"/>
                  <a:buNone/>
                </a:pPr>
                <a:r>
                  <a:rPr lang="pl-PL" sz="2000" dirty="0">
                    <a:solidFill>
                      <a:schemeClr val="bg1"/>
                    </a:solidFill>
                    <a:latin typeface="Arial" charset="0"/>
                  </a:rPr>
                  <a:t>19 lat</a:t>
                </a:r>
              </a:p>
            </p:txBody>
          </p:sp>
        </p:grpSp>
        <p:grpSp>
          <p:nvGrpSpPr>
            <p:cNvPr id="43" name="Group 133"/>
            <p:cNvGrpSpPr>
              <a:grpSpLocks/>
            </p:cNvGrpSpPr>
            <p:nvPr/>
          </p:nvGrpSpPr>
          <p:grpSpPr bwMode="auto">
            <a:xfrm>
              <a:off x="975" y="819"/>
              <a:ext cx="1089" cy="880"/>
              <a:chOff x="779" y="1218"/>
              <a:chExt cx="1089" cy="880"/>
            </a:xfrm>
          </p:grpSpPr>
          <p:sp>
            <p:nvSpPr>
              <p:cNvPr id="44" name="Text Box 134"/>
              <p:cNvSpPr txBox="1">
                <a:spLocks noChangeArrowheads="1"/>
              </p:cNvSpPr>
              <p:nvPr/>
            </p:nvSpPr>
            <p:spPr bwMode="auto">
              <a:xfrm>
                <a:off x="779" y="1505"/>
                <a:ext cx="1089" cy="59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15000"/>
                  </a:lnSpc>
                  <a:buFontTx/>
                  <a:buNone/>
                </a:pPr>
                <a:r>
                  <a:rPr lang="pl-PL" sz="1600" b="1" dirty="0">
                    <a:latin typeface="Arial" charset="0"/>
                  </a:rPr>
                  <a:t>3 GODZ.</a:t>
                </a:r>
              </a:p>
              <a:p>
                <a:pPr algn="ctr">
                  <a:lnSpc>
                    <a:spcPct val="115000"/>
                  </a:lnSpc>
                  <a:buFontTx/>
                  <a:buNone/>
                </a:pPr>
                <a:r>
                  <a:rPr lang="pl-PL" sz="1600" b="1" dirty="0">
                    <a:latin typeface="Arial" charset="0"/>
                  </a:rPr>
                  <a:t>LEKCYJNE</a:t>
                </a:r>
              </a:p>
              <a:p>
                <a:pPr algn="ctr">
                  <a:lnSpc>
                    <a:spcPct val="115000"/>
                  </a:lnSpc>
                  <a:buFontTx/>
                  <a:buNone/>
                </a:pPr>
                <a:endParaRPr lang="pl-PL" sz="1600" b="1" dirty="0">
                  <a:latin typeface="Arial" charset="0"/>
                </a:endParaRPr>
              </a:p>
            </p:txBody>
          </p:sp>
          <p:sp>
            <p:nvSpPr>
              <p:cNvPr id="45" name="Text Box 135"/>
              <p:cNvSpPr txBox="1">
                <a:spLocks noChangeArrowheads="1"/>
              </p:cNvSpPr>
              <p:nvPr/>
            </p:nvSpPr>
            <p:spPr bwMode="auto">
              <a:xfrm>
                <a:off x="943" y="1218"/>
                <a:ext cx="771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15000"/>
                  </a:lnSpc>
                  <a:buFontTx/>
                  <a:buNone/>
                </a:pPr>
                <a:r>
                  <a:rPr lang="pl-PL" sz="2000" b="1" dirty="0">
                    <a:solidFill>
                      <a:schemeClr val="bg1"/>
                    </a:solidFill>
                    <a:latin typeface="Arial" charset="0"/>
                  </a:rPr>
                  <a:t>I ETAP</a:t>
                </a:r>
              </a:p>
            </p:txBody>
          </p:sp>
        </p:grpSp>
      </p:grp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0" y="6343933"/>
            <a:ext cx="1835696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solidFill>
                  <a:schemeClr val="bg1"/>
                </a:solidFill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solidFill>
                  <a:schemeClr val="bg1"/>
                </a:solidFill>
                <a:latin typeface="+mn-lt"/>
              </a:rPr>
              <a:t>CEN Gdańsk, 8.04.2014r</a:t>
            </a:r>
            <a:r>
              <a:rPr lang="pl-PL" sz="1300" i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16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1"/>
                </a:solidFill>
              </a:rPr>
              <a:t>Ile zdrowia, a ile sportu w szkolnym WF?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5175360" y="730579"/>
            <a:ext cx="1224000" cy="4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15000"/>
              </a:lnSpc>
              <a:buFontTx/>
              <a:buNone/>
            </a:pPr>
            <a:r>
              <a:rPr lang="pl-PL" sz="2000" b="1" dirty="0">
                <a:latin typeface="Arial" charset="0"/>
              </a:rPr>
              <a:t>III ETAP</a:t>
            </a:r>
          </a:p>
        </p:txBody>
      </p:sp>
      <p:sp>
        <p:nvSpPr>
          <p:cNvPr id="5" name="Text Box 94"/>
          <p:cNvSpPr txBox="1">
            <a:spLocks noChangeArrowheads="1"/>
          </p:cNvSpPr>
          <p:nvPr/>
        </p:nvSpPr>
        <p:spPr bwMode="auto">
          <a:xfrm>
            <a:off x="6948400" y="764704"/>
            <a:ext cx="1224000" cy="41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15000"/>
              </a:lnSpc>
              <a:buFontTx/>
              <a:buNone/>
            </a:pPr>
            <a:r>
              <a:rPr lang="pl-PL" sz="2000" b="1" dirty="0">
                <a:solidFill>
                  <a:schemeClr val="bg1"/>
                </a:solidFill>
                <a:latin typeface="Arial" charset="0"/>
              </a:rPr>
              <a:t>IV ETAP</a:t>
            </a:r>
          </a:p>
        </p:txBody>
      </p:sp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3519360" y="736339"/>
            <a:ext cx="1224000" cy="4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15000"/>
              </a:lnSpc>
              <a:buFontTx/>
              <a:buNone/>
            </a:pPr>
            <a:r>
              <a:rPr lang="pl-PL" sz="2000" b="1" dirty="0">
                <a:latin typeface="Arial" charset="0"/>
              </a:rPr>
              <a:t>II ETAP</a:t>
            </a:r>
          </a:p>
        </p:txBody>
      </p:sp>
      <p:sp>
        <p:nvSpPr>
          <p:cNvPr id="7" name="Text Box 96"/>
          <p:cNvSpPr txBox="1">
            <a:spLocks noChangeArrowheads="1"/>
          </p:cNvSpPr>
          <p:nvPr/>
        </p:nvSpPr>
        <p:spPr bwMode="auto">
          <a:xfrm>
            <a:off x="3270241" y="3075817"/>
            <a:ext cx="1729440" cy="5933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treningu zdrowotnego</a:t>
            </a:r>
          </a:p>
        </p:txBody>
      </p:sp>
      <p:sp>
        <p:nvSpPr>
          <p:cNvPr id="8" name="Text Box 97"/>
          <p:cNvSpPr txBox="1">
            <a:spLocks noChangeArrowheads="1"/>
          </p:cNvSpPr>
          <p:nvPr/>
        </p:nvSpPr>
        <p:spPr bwMode="auto">
          <a:xfrm>
            <a:off x="4996800" y="2248076"/>
            <a:ext cx="1729440" cy="830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diagnozy</a:t>
            </a:r>
            <a:r>
              <a:rPr lang="pl-PL" sz="1600" b="1" i="1" dirty="0">
                <a:latin typeface="Arial" charset="0"/>
              </a:rPr>
              <a:t> </a:t>
            </a:r>
            <a:r>
              <a:rPr lang="pl-PL" sz="1600" dirty="0">
                <a:latin typeface="Arial" charset="0"/>
              </a:rPr>
              <a:t>spraw. i aktywności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 oraz rozwoju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</a:t>
            </a:r>
          </a:p>
        </p:txBody>
      </p:sp>
      <p:sp>
        <p:nvSpPr>
          <p:cNvPr id="9" name="Text Box 98"/>
          <p:cNvSpPr txBox="1">
            <a:spLocks noChangeArrowheads="1"/>
          </p:cNvSpPr>
          <p:nvPr/>
        </p:nvSpPr>
        <p:spPr bwMode="auto">
          <a:xfrm>
            <a:off x="3270241" y="2250957"/>
            <a:ext cx="1729440" cy="8381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diagnozy </a:t>
            </a:r>
            <a:br>
              <a:rPr lang="pl-PL" sz="1600" dirty="0">
                <a:latin typeface="Arial" charset="0"/>
              </a:rPr>
            </a:br>
            <a:r>
              <a:rPr lang="pl-PL" sz="1600" dirty="0">
                <a:latin typeface="Arial" charset="0"/>
              </a:rPr>
              <a:t>sprawności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 </a:t>
            </a:r>
            <a:br>
              <a:rPr lang="pl-PL" sz="1600" dirty="0">
                <a:latin typeface="Arial" charset="0"/>
              </a:rPr>
            </a:br>
            <a:r>
              <a:rPr lang="pl-PL" sz="1600" dirty="0">
                <a:latin typeface="Arial" charset="0"/>
              </a:rPr>
              <a:t>i rozwoju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</a:t>
            </a:r>
          </a:p>
        </p:txBody>
      </p:sp>
      <p:sp>
        <p:nvSpPr>
          <p:cNvPr id="10" name="Text Box 99"/>
          <p:cNvSpPr txBox="1">
            <a:spLocks noChangeArrowheads="1"/>
          </p:cNvSpPr>
          <p:nvPr/>
        </p:nvSpPr>
        <p:spPr bwMode="auto">
          <a:xfrm>
            <a:off x="1543680" y="2248076"/>
            <a:ext cx="1728000" cy="830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endParaRPr lang="pl-PL" sz="1600" dirty="0">
              <a:latin typeface="Arial" charset="0"/>
            </a:endParaRPr>
          </a:p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sprawności fizycznej</a:t>
            </a:r>
          </a:p>
        </p:txBody>
      </p:sp>
      <p:sp>
        <p:nvSpPr>
          <p:cNvPr id="11" name="Text Box 100"/>
          <p:cNvSpPr txBox="1">
            <a:spLocks noChangeArrowheads="1"/>
          </p:cNvSpPr>
          <p:nvPr/>
        </p:nvSpPr>
        <p:spPr bwMode="auto">
          <a:xfrm>
            <a:off x="6726241" y="2248076"/>
            <a:ext cx="1729440" cy="830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diagnozy</a:t>
            </a:r>
            <a:r>
              <a:rPr lang="pl-PL" sz="1600" b="1" i="1" dirty="0">
                <a:latin typeface="Arial" charset="0"/>
              </a:rPr>
              <a:t> </a:t>
            </a:r>
            <a:r>
              <a:rPr lang="pl-PL" sz="1600" dirty="0">
                <a:latin typeface="Arial" charset="0"/>
              </a:rPr>
              <a:t>spraw. i aktywności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 oraz rozwoju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</a:t>
            </a:r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1543680" y="3089125"/>
            <a:ext cx="1728000" cy="5933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treningu zdrowotnego</a:t>
            </a:r>
          </a:p>
        </p:txBody>
      </p:sp>
      <p:sp>
        <p:nvSpPr>
          <p:cNvPr id="14" name="Text Box 102"/>
          <p:cNvSpPr txBox="1">
            <a:spLocks noChangeArrowheads="1"/>
          </p:cNvSpPr>
          <p:nvPr/>
        </p:nvSpPr>
        <p:spPr bwMode="auto">
          <a:xfrm>
            <a:off x="4999680" y="3077257"/>
            <a:ext cx="1728000" cy="5933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treningu zdrowotnego</a:t>
            </a:r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6729121" y="3077257"/>
            <a:ext cx="1729440" cy="5933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treningu zdrowotnego</a:t>
            </a:r>
          </a:p>
        </p:txBody>
      </p:sp>
      <p:sp>
        <p:nvSpPr>
          <p:cNvPr id="17" name="Text Box 104"/>
          <p:cNvSpPr txBox="1">
            <a:spLocks noChangeArrowheads="1"/>
          </p:cNvSpPr>
          <p:nvPr/>
        </p:nvSpPr>
        <p:spPr bwMode="auto">
          <a:xfrm>
            <a:off x="3271680" y="3679241"/>
            <a:ext cx="1729440" cy="8381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sportów całego życia </a:t>
            </a:r>
            <a:br>
              <a:rPr lang="pl-PL" sz="1600" dirty="0">
                <a:latin typeface="Arial" charset="0"/>
              </a:rPr>
            </a:br>
            <a:r>
              <a:rPr lang="pl-PL" sz="1600" dirty="0">
                <a:latin typeface="Arial" charset="0"/>
              </a:rPr>
              <a:t>i wypoczynku </a:t>
            </a:r>
          </a:p>
        </p:txBody>
      </p:sp>
      <p:sp>
        <p:nvSpPr>
          <p:cNvPr id="18" name="Text Box 105"/>
          <p:cNvSpPr txBox="1">
            <a:spLocks noChangeArrowheads="1"/>
          </p:cNvSpPr>
          <p:nvPr/>
        </p:nvSpPr>
        <p:spPr bwMode="auto">
          <a:xfrm>
            <a:off x="1545120" y="3676360"/>
            <a:ext cx="1728000" cy="8396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sportów całego życia </a:t>
            </a:r>
            <a:br>
              <a:rPr lang="pl-PL" sz="1600" dirty="0">
                <a:latin typeface="Arial" charset="0"/>
              </a:rPr>
            </a:br>
            <a:r>
              <a:rPr lang="pl-PL" sz="1600" dirty="0">
                <a:latin typeface="Arial" charset="0"/>
              </a:rPr>
              <a:t>i wypoczynku </a:t>
            </a:r>
          </a:p>
        </p:txBody>
      </p:sp>
      <p:sp>
        <p:nvSpPr>
          <p:cNvPr id="19" name="Text Box 106"/>
          <p:cNvSpPr txBox="1">
            <a:spLocks noChangeArrowheads="1"/>
          </p:cNvSpPr>
          <p:nvPr/>
        </p:nvSpPr>
        <p:spPr bwMode="auto">
          <a:xfrm>
            <a:off x="5001120" y="3665932"/>
            <a:ext cx="1728000" cy="8381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sportów całego życia </a:t>
            </a:r>
            <a:br>
              <a:rPr lang="pl-PL" sz="1600" dirty="0">
                <a:latin typeface="Arial" charset="0"/>
              </a:rPr>
            </a:br>
            <a:r>
              <a:rPr lang="pl-PL" sz="1600" dirty="0">
                <a:latin typeface="Arial" charset="0"/>
              </a:rPr>
              <a:t>i wypoczynku </a:t>
            </a:r>
          </a:p>
        </p:txBody>
      </p:sp>
      <p:sp>
        <p:nvSpPr>
          <p:cNvPr id="20" name="Text Box 107"/>
          <p:cNvSpPr txBox="1">
            <a:spLocks noChangeArrowheads="1"/>
          </p:cNvSpPr>
          <p:nvPr/>
        </p:nvSpPr>
        <p:spPr bwMode="auto">
          <a:xfrm>
            <a:off x="6730560" y="3665932"/>
            <a:ext cx="1729440" cy="8381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sportów całego życia </a:t>
            </a:r>
            <a:br>
              <a:rPr lang="pl-PL" sz="1600" dirty="0">
                <a:latin typeface="Arial" charset="0"/>
              </a:rPr>
            </a:br>
            <a:r>
              <a:rPr lang="pl-PL" sz="1600" dirty="0">
                <a:latin typeface="Arial" charset="0"/>
              </a:rPr>
              <a:t>i wypoczynku </a:t>
            </a:r>
          </a:p>
        </p:txBody>
      </p:sp>
      <p:sp>
        <p:nvSpPr>
          <p:cNvPr id="21" name="Text Box 108"/>
          <p:cNvSpPr txBox="1">
            <a:spLocks noChangeArrowheads="1"/>
          </p:cNvSpPr>
          <p:nvPr/>
        </p:nvSpPr>
        <p:spPr bwMode="auto">
          <a:xfrm>
            <a:off x="3271680" y="4508767"/>
            <a:ext cx="1729440" cy="8468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bezpiecznej aktywności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 i higieny osobistej </a:t>
            </a:r>
          </a:p>
        </p:txBody>
      </p:sp>
      <p:sp>
        <p:nvSpPr>
          <p:cNvPr id="22" name="Text Box 109"/>
          <p:cNvSpPr txBox="1">
            <a:spLocks noChangeArrowheads="1"/>
          </p:cNvSpPr>
          <p:nvPr/>
        </p:nvSpPr>
        <p:spPr bwMode="auto">
          <a:xfrm>
            <a:off x="1545120" y="4507327"/>
            <a:ext cx="1728000" cy="8468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bezpieczeństwa i edukacji zdrowotnej</a:t>
            </a:r>
          </a:p>
        </p:txBody>
      </p:sp>
      <p:sp>
        <p:nvSpPr>
          <p:cNvPr id="23" name="Text Box 110"/>
          <p:cNvSpPr txBox="1">
            <a:spLocks noChangeArrowheads="1"/>
          </p:cNvSpPr>
          <p:nvPr/>
        </p:nvSpPr>
        <p:spPr bwMode="auto">
          <a:xfrm>
            <a:off x="5001120" y="4510207"/>
            <a:ext cx="1728000" cy="8468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bezpiecznej aktywności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 i higieny osobistej </a:t>
            </a:r>
          </a:p>
        </p:txBody>
      </p:sp>
      <p:sp>
        <p:nvSpPr>
          <p:cNvPr id="24" name="Text Box 111"/>
          <p:cNvSpPr txBox="1">
            <a:spLocks noChangeArrowheads="1"/>
          </p:cNvSpPr>
          <p:nvPr/>
        </p:nvSpPr>
        <p:spPr bwMode="auto">
          <a:xfrm>
            <a:off x="6730560" y="4510207"/>
            <a:ext cx="1729440" cy="8468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bezpiecznej aktywności </a:t>
            </a:r>
            <a:r>
              <a:rPr lang="pl-PL" sz="1600" dirty="0" err="1">
                <a:latin typeface="Arial" charset="0"/>
              </a:rPr>
              <a:t>fiz</a:t>
            </a:r>
            <a:r>
              <a:rPr lang="pl-PL" sz="1600" dirty="0">
                <a:latin typeface="Arial" charset="0"/>
              </a:rPr>
              <a:t>. i higieny osobistej</a:t>
            </a:r>
          </a:p>
        </p:txBody>
      </p:sp>
      <p:sp>
        <p:nvSpPr>
          <p:cNvPr id="25" name="Text Box 112"/>
          <p:cNvSpPr txBox="1">
            <a:spLocks noChangeArrowheads="1"/>
          </p:cNvSpPr>
          <p:nvPr/>
        </p:nvSpPr>
        <p:spPr bwMode="auto">
          <a:xfrm>
            <a:off x="3271680" y="5357363"/>
            <a:ext cx="1729440" cy="3485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sportu</a:t>
            </a:r>
          </a:p>
        </p:txBody>
      </p:sp>
      <p:sp>
        <p:nvSpPr>
          <p:cNvPr id="26" name="Text Box 113"/>
          <p:cNvSpPr txBox="1">
            <a:spLocks noChangeArrowheads="1"/>
          </p:cNvSpPr>
          <p:nvPr/>
        </p:nvSpPr>
        <p:spPr bwMode="auto">
          <a:xfrm>
            <a:off x="5001120" y="5358803"/>
            <a:ext cx="1728000" cy="3485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sportu</a:t>
            </a:r>
          </a:p>
        </p:txBody>
      </p:sp>
      <p:sp>
        <p:nvSpPr>
          <p:cNvPr id="27" name="Text Box 114"/>
          <p:cNvSpPr txBox="1">
            <a:spLocks noChangeArrowheads="1"/>
          </p:cNvSpPr>
          <p:nvPr/>
        </p:nvSpPr>
        <p:spPr bwMode="auto">
          <a:xfrm>
            <a:off x="6730560" y="5358803"/>
            <a:ext cx="1729440" cy="3485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sportu</a:t>
            </a:r>
          </a:p>
        </p:txBody>
      </p:sp>
      <p:sp>
        <p:nvSpPr>
          <p:cNvPr id="28" name="Text Box 115"/>
          <p:cNvSpPr txBox="1">
            <a:spLocks noChangeArrowheads="1"/>
          </p:cNvSpPr>
          <p:nvPr/>
        </p:nvSpPr>
        <p:spPr bwMode="auto">
          <a:xfrm>
            <a:off x="3267360" y="5690038"/>
            <a:ext cx="1728000" cy="3499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tańca</a:t>
            </a:r>
          </a:p>
        </p:txBody>
      </p:sp>
      <p:sp>
        <p:nvSpPr>
          <p:cNvPr id="29" name="Text Box 116"/>
          <p:cNvSpPr txBox="1">
            <a:spLocks noChangeArrowheads="1"/>
          </p:cNvSpPr>
          <p:nvPr/>
        </p:nvSpPr>
        <p:spPr bwMode="auto">
          <a:xfrm>
            <a:off x="5010109" y="5691478"/>
            <a:ext cx="1729440" cy="3499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tańca</a:t>
            </a:r>
          </a:p>
        </p:txBody>
      </p:sp>
      <p:sp>
        <p:nvSpPr>
          <p:cNvPr id="31" name="Text Box 118"/>
          <p:cNvSpPr txBox="1">
            <a:spLocks noChangeArrowheads="1"/>
          </p:cNvSpPr>
          <p:nvPr/>
        </p:nvSpPr>
        <p:spPr bwMode="auto">
          <a:xfrm rot="16200000">
            <a:off x="-1050753" y="3375362"/>
            <a:ext cx="3480883" cy="70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2000" b="1" i="1" dirty="0">
                <a:solidFill>
                  <a:srgbClr val="C80000"/>
                </a:solidFill>
                <a:latin typeface="Arial" charset="0"/>
              </a:rPr>
              <a:t>Wymagania szczegółowe </a:t>
            </a:r>
            <a:br>
              <a:rPr lang="pl-PL" sz="2000" b="1" i="1" dirty="0">
                <a:solidFill>
                  <a:srgbClr val="C80000"/>
                </a:solidFill>
                <a:latin typeface="Arial" charset="0"/>
              </a:rPr>
            </a:br>
            <a:r>
              <a:rPr lang="pl-PL" sz="2000" b="1" i="1" dirty="0">
                <a:solidFill>
                  <a:srgbClr val="C80000"/>
                </a:solidFill>
                <a:latin typeface="Arial" charset="0"/>
              </a:rPr>
              <a:t>w zakresie:</a:t>
            </a:r>
          </a:p>
        </p:txBody>
      </p:sp>
      <p:sp>
        <p:nvSpPr>
          <p:cNvPr id="50" name="Text Box 116"/>
          <p:cNvSpPr txBox="1">
            <a:spLocks noChangeArrowheads="1"/>
          </p:cNvSpPr>
          <p:nvPr/>
        </p:nvSpPr>
        <p:spPr bwMode="auto">
          <a:xfrm>
            <a:off x="5012989" y="6041435"/>
            <a:ext cx="1729440" cy="5947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edukacji zdrowotnej</a:t>
            </a:r>
          </a:p>
        </p:txBody>
      </p:sp>
      <p:sp>
        <p:nvSpPr>
          <p:cNvPr id="51" name="Text Box 116"/>
          <p:cNvSpPr txBox="1">
            <a:spLocks noChangeArrowheads="1"/>
          </p:cNvSpPr>
          <p:nvPr/>
        </p:nvSpPr>
        <p:spPr bwMode="auto">
          <a:xfrm>
            <a:off x="6739200" y="5692919"/>
            <a:ext cx="1729440" cy="5947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pl-PL" sz="1600" dirty="0">
                <a:latin typeface="Arial" charset="0"/>
              </a:rPr>
              <a:t>edukacji zdrowotnej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547662" y="2138090"/>
            <a:ext cx="6984778" cy="224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r>
              <a:rPr lang="pl-PL" sz="2000" b="1" dirty="0" smtClean="0">
                <a:latin typeface="+mn-lt"/>
                <a:cs typeface="Arial" pitchFamily="34" charset="0"/>
              </a:rPr>
              <a:t>Diagnoza sprawności, aktywności i rozwoju fizycznego: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II.1.3. Uczeń </a:t>
            </a:r>
            <a:r>
              <a:rPr lang="pl-PL" sz="2000" dirty="0" smtClean="0">
                <a:latin typeface="+mn-lt"/>
              </a:rPr>
              <a:t>dokonuje pomiarów wysokości i masy ciała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oraz z pomocą nauczyciela interpretuje ich wyniki.</a:t>
            </a:r>
            <a:endParaRPr lang="pl-PL" sz="2000" dirty="0" smtClean="0">
              <a:latin typeface="+mn-lt"/>
              <a:cs typeface="Arial" pitchFamily="34" charset="0"/>
            </a:endParaRP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III.1.1. Uczeń </a:t>
            </a:r>
            <a:r>
              <a:rPr lang="pl-PL" sz="2000" dirty="0" smtClean="0">
                <a:latin typeface="+mn-lt"/>
              </a:rPr>
              <a:t>wykonuje wybrany przez siebie zestaw prób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do oceny wytrzymałości, siły i gibkości.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IV.1.1. Uczeń </a:t>
            </a:r>
            <a:r>
              <a:rPr lang="pl-PL" sz="2000" dirty="0" smtClean="0">
                <a:latin typeface="+mn-lt"/>
              </a:rPr>
              <a:t>wskazuje mocne i słabe strony swojej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sprawności fizycznej.</a:t>
            </a:r>
            <a:endParaRPr lang="pl-PL" sz="2000" dirty="0">
              <a:latin typeface="+mn-lt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20972490">
            <a:off x="1471519" y="4576248"/>
            <a:ext cx="5542117" cy="4616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</a:rPr>
              <a:t>Ścisłe związki ze zdrowiem – </a:t>
            </a:r>
            <a:r>
              <a:rPr lang="pl-PL" sz="2400" b="1" dirty="0" err="1" smtClean="0">
                <a:solidFill>
                  <a:srgbClr val="FF0000"/>
                </a:solidFill>
                <a:latin typeface="Arial" pitchFamily="34" charset="0"/>
              </a:rPr>
              <a:t>H-RF</a:t>
            </a: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</a:rPr>
              <a:t>.</a:t>
            </a:r>
            <a:endParaRPr lang="pl-PL" sz="24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547662" y="2138090"/>
            <a:ext cx="6984778" cy="1323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r>
              <a:rPr lang="pl-PL" sz="2000" b="1" dirty="0" smtClean="0">
                <a:latin typeface="+mn-lt"/>
                <a:cs typeface="Arial" pitchFamily="34" charset="0"/>
              </a:rPr>
              <a:t>Trening zdrowotny: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II.2.2. Uczeń </a:t>
            </a:r>
            <a:r>
              <a:rPr lang="pl-PL" sz="2000" dirty="0" smtClean="0">
                <a:latin typeface="+mn-lt"/>
              </a:rPr>
              <a:t>wymienia zasady i metody hartowania organizmu.</a:t>
            </a:r>
            <a:endParaRPr lang="pl-PL" sz="2000" dirty="0" smtClean="0">
              <a:latin typeface="+mn-lt"/>
              <a:cs typeface="Arial" pitchFamily="34" charset="0"/>
            </a:endParaRP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III.2.4. Uczeń </a:t>
            </a:r>
            <a:r>
              <a:rPr lang="pl-PL" sz="2000" dirty="0" smtClean="0">
                <a:latin typeface="+mn-lt"/>
              </a:rPr>
              <a:t>przeprowadza rozgrzewkę.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IV.2.4. Uczeń </a:t>
            </a:r>
            <a:r>
              <a:rPr lang="pl-PL" sz="2000" dirty="0" smtClean="0">
                <a:latin typeface="+mn-lt"/>
              </a:rPr>
              <a:t>wykonuje proste ćwiczenia relaksacyjne.</a:t>
            </a:r>
            <a:endParaRPr lang="pl-PL" sz="2000" dirty="0">
              <a:latin typeface="+mn-lt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20972490">
            <a:off x="1471519" y="4391582"/>
            <a:ext cx="5542117" cy="830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</a:rPr>
              <a:t>Ścisłe związki ze zdrowiem – zachowania sprzyjające zdrowiu.</a:t>
            </a:r>
            <a:endParaRPr lang="pl-PL" sz="24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547662" y="1700808"/>
            <a:ext cx="6984778" cy="224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r>
              <a:rPr lang="pl-PL" sz="2000" b="1" dirty="0" smtClean="0">
                <a:latin typeface="+mn-lt"/>
                <a:cs typeface="Arial" pitchFamily="34" charset="0"/>
              </a:rPr>
              <a:t>Sport: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II.2.2. Uczeń uczestniczy w sportowych rozgrywkach klasowych w roli zawodnika, stosując zasady „czystej gry”</a:t>
            </a:r>
            <a:r>
              <a:rPr lang="pl-PL" sz="2000" dirty="0" smtClean="0">
                <a:latin typeface="+mn-lt"/>
              </a:rPr>
              <a:t>.</a:t>
            </a:r>
            <a:endParaRPr lang="pl-PL" sz="2000" dirty="0" smtClean="0">
              <a:latin typeface="+mn-lt"/>
              <a:cs typeface="Arial" pitchFamily="34" charset="0"/>
            </a:endParaRP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III.2.4. Uczeń </a:t>
            </a:r>
            <a:r>
              <a:rPr lang="pl-PL" sz="2000" dirty="0" smtClean="0">
                <a:latin typeface="+mn-lt"/>
              </a:rPr>
              <a:t>pełni rolę organizatora, zawodnika, sędziego i kibica w ramach szkolnych zawodów sportowych.</a:t>
            </a:r>
          </a:p>
          <a:p>
            <a:pPr marL="722313" indent="-722313"/>
            <a:r>
              <a:rPr lang="pl-PL" sz="2000" dirty="0" smtClean="0">
                <a:latin typeface="+mn-lt"/>
                <a:cs typeface="Arial" pitchFamily="34" charset="0"/>
              </a:rPr>
              <a:t>IV.2.4. Uczeń </a:t>
            </a:r>
            <a:r>
              <a:rPr lang="pl-PL" sz="2000" dirty="0" smtClean="0">
                <a:latin typeface="+mn-lt"/>
              </a:rPr>
              <a:t>wyjaśnia relacje między sportem profesjonalnym i sportem dla wszystkich a zdrowiem.</a:t>
            </a:r>
            <a:endParaRPr lang="pl-PL" sz="2000" dirty="0">
              <a:latin typeface="+mn-lt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20972490">
            <a:off x="1471519" y="4334152"/>
            <a:ext cx="5542117" cy="830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</a:rPr>
              <a:t>Istota sportu, </a:t>
            </a:r>
            <a:br>
              <a:rPr lang="pl-PL" sz="2400" b="1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</a:rPr>
              <a:t>w tym konteksty zdrowotne.</a:t>
            </a:r>
            <a:endParaRPr lang="pl-PL" sz="24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547662" y="1237532"/>
            <a:ext cx="6984778" cy="101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r>
              <a:rPr lang="pl-PL" sz="2000" b="1" dirty="0" smtClean="0">
                <a:latin typeface="+mn-lt"/>
                <a:cs typeface="Arial" pitchFamily="34" charset="0"/>
              </a:rPr>
              <a:t>Edukacja zdrowotna:</a:t>
            </a:r>
          </a:p>
          <a:p>
            <a:r>
              <a:rPr lang="pl-PL" sz="2000" dirty="0" smtClean="0">
                <a:latin typeface="+mn-lt"/>
                <a:cs typeface="Arial" pitchFamily="34" charset="0"/>
              </a:rPr>
              <a:t>Nie tylko wymagania szczegółowe w gimnazjum i szkole ponadgimnazjalnej. Przede wszystkim…</a:t>
            </a:r>
            <a:endParaRPr lang="pl-PL" sz="2000" dirty="0">
              <a:latin typeface="+mn-lt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2219650"/>
            <a:ext cx="7632848" cy="19389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Szkoła podstawowa:</a:t>
            </a:r>
          </a:p>
          <a:p>
            <a:r>
              <a:rPr lang="pl-PL" sz="2000" dirty="0" smtClean="0">
                <a:latin typeface="+mn-lt"/>
              </a:rPr>
              <a:t>Wychowanie fizyczne pełni ważne funkcje edukacyjne, rozwojowe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i zdrowotne. Wspiera rozwój fizyczny, psychiczny i społeczny oraz zdrowie uczniów i kształtuje obyczaj aktywności fizycznej i troski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o zdrowie w okresie całego życia.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Pełni wiodącą rolę w edukacji zdrowotnej uczniów.</a:t>
            </a:r>
            <a:endParaRPr lang="pl-PL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9592" y="4078842"/>
            <a:ext cx="7632848" cy="19389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Gimnazjum i szkoła ponadgimnazjalna:</a:t>
            </a:r>
          </a:p>
          <a:p>
            <a:r>
              <a:rPr lang="pl-PL" sz="2000" dirty="0" smtClean="0">
                <a:latin typeface="+mn-lt"/>
              </a:rPr>
              <a:t>Wychowanie fizyczne pełni ważne funkcje edukacyjne, rozwojowe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i zdrowotne. Wspiera rozwój fizyczny, psychiczny i społeczny oraz zdrowie uczniów i kształtuje obyczaj aktywności fizycznej i troski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o zdrowie w okresie całego życia. </a:t>
            </a:r>
            <a:r>
              <a:rPr lang="pl-PL" sz="2000" b="1" dirty="0" smtClean="0">
                <a:solidFill>
                  <a:srgbClr val="FF0000"/>
                </a:solidFill>
                <a:latin typeface="+mn-lt"/>
              </a:rPr>
              <a:t>Pełni wiodącą rolę w edukacji zdrowotnej uczniów.</a:t>
            </a:r>
            <a:endParaRPr lang="pl-PL" sz="2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/>
              <a:t>Ile zdrowia, a ile sportu w szkolnym WF?</a:t>
            </a:r>
            <a:endParaRPr lang="pl-PL" sz="3200" dirty="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0" y="6343933"/>
            <a:ext cx="1907704" cy="507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eaLnBrk="0">
              <a:buFont typeface="Arial" charset="0"/>
              <a:buNone/>
              <a:defRPr/>
            </a:pPr>
            <a:r>
              <a:rPr lang="pl-PL" sz="1300" i="1" dirty="0">
                <a:latin typeface="+mn-lt"/>
              </a:rPr>
              <a:t>Tomasz Frołowicz</a:t>
            </a:r>
          </a:p>
          <a:p>
            <a:pPr eaLnBrk="0">
              <a:buFont typeface="Arial" charset="0"/>
              <a:buNone/>
              <a:defRPr/>
            </a:pPr>
            <a:r>
              <a:rPr lang="pl-PL" sz="1300" i="1" dirty="0" smtClean="0">
                <a:latin typeface="+mn-lt"/>
              </a:rPr>
              <a:t>CEN Gdańsk, 8.04.2014r</a:t>
            </a:r>
            <a:r>
              <a:rPr lang="pl-PL" sz="1300" i="1" dirty="0">
                <a:latin typeface="+mn-lt"/>
              </a:rPr>
              <a:t>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86120" y="1268760"/>
            <a:ext cx="6984778" cy="83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pl-PL" sz="2400" dirty="0" smtClean="0">
                <a:latin typeface="+mn-lt"/>
                <a:cs typeface="Arial" pitchFamily="34" charset="0"/>
              </a:rPr>
              <a:t>Co oznacza stwierdzenie, że wychowanie fizyczne </a:t>
            </a:r>
            <a:br>
              <a:rPr lang="pl-PL" sz="2400" dirty="0" smtClean="0">
                <a:latin typeface="+mn-lt"/>
                <a:cs typeface="Arial" pitchFamily="34" charset="0"/>
              </a:rPr>
            </a:br>
            <a:r>
              <a:rPr lang="pl-PL" sz="2400" dirty="0" smtClean="0">
                <a:latin typeface="+mn-lt"/>
                <a:cs typeface="Arial" pitchFamily="34" charset="0"/>
              </a:rPr>
              <a:t>pełni wiodącą rolę w edukacji zdrowotnej uczniów? </a:t>
            </a:r>
            <a:endParaRPr lang="pl-PL" sz="2400" dirty="0">
              <a:latin typeface="+mn-lt"/>
              <a:cs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992728" y="2328714"/>
            <a:ext cx="6020910" cy="156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442913" indent="-442913">
              <a:buFont typeface="Wingdings" pitchFamily="2" charset="2"/>
              <a:buChar char="q"/>
            </a:pPr>
            <a:r>
              <a:rPr lang="pl-PL" sz="2400" dirty="0" smtClean="0">
                <a:latin typeface="+mn-lt"/>
                <a:cs typeface="Arial" pitchFamily="34" charset="0"/>
              </a:rPr>
              <a:t>koordynuje edukację  zdrowotną,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pl-PL" sz="2400" dirty="0" smtClean="0">
                <a:latin typeface="+mn-lt"/>
                <a:cs typeface="Arial" pitchFamily="34" charset="0"/>
              </a:rPr>
              <a:t>wspiera innych w edukacji zdrowotnej,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pl-PL" sz="2400" dirty="0" smtClean="0">
                <a:latin typeface="+mn-lt"/>
                <a:cs typeface="Arial" pitchFamily="34" charset="0"/>
              </a:rPr>
              <a:t>ewaluuje edukację zdrowotną,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pl-PL" sz="2400" dirty="0" smtClean="0">
                <a:latin typeface="+mn-lt"/>
                <a:cs typeface="Arial" pitchFamily="34" charset="0"/>
              </a:rPr>
              <a:t>jest inicjatorem zmiany.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71602" y="4214160"/>
            <a:ext cx="7272806" cy="163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r>
              <a:rPr lang="pl-PL" sz="2000" dirty="0" smtClean="0">
                <a:latin typeface="+mn-lt"/>
                <a:cs typeface="Arial" pitchFamily="34" charset="0"/>
              </a:rPr>
              <a:t>Podstawa programowa kształcenia ogólnego:</a:t>
            </a:r>
          </a:p>
          <a:p>
            <a:pPr algn="ctr"/>
            <a:r>
              <a:rPr lang="pl-PL" sz="2000" i="1" dirty="0" smtClean="0">
                <a:latin typeface="+mn-lt"/>
                <a:cs typeface="Arial" pitchFamily="34" charset="0"/>
              </a:rPr>
              <a:t>Zajęcia wychowania fizycznego w zakresie edukacji zdrowotnej powinny być dostosowane do potrzeb uczniów (po przeprowadzeniu diagnozy tych potrzeb). Uczniowie powinni aktywnie uczestniczyć </a:t>
            </a:r>
            <a:br>
              <a:rPr lang="pl-PL" sz="2000" i="1" dirty="0" smtClean="0">
                <a:latin typeface="+mn-lt"/>
                <a:cs typeface="Arial" pitchFamily="34" charset="0"/>
              </a:rPr>
            </a:br>
            <a:r>
              <a:rPr lang="pl-PL" sz="2000" i="1" dirty="0" smtClean="0">
                <a:latin typeface="+mn-lt"/>
                <a:cs typeface="Arial" pitchFamily="34" charset="0"/>
              </a:rPr>
              <a:t>w planowaniu, realizacji i ewaluacji zajęć</a:t>
            </a:r>
            <a:r>
              <a:rPr lang="pl-PL" sz="2000" dirty="0" smtClean="0">
                <a:latin typeface="+mn-lt"/>
                <a:cs typeface="Arial" pitchFamily="34" charset="0"/>
              </a:rPr>
              <a:t>.</a:t>
            </a:r>
            <a:endParaRPr lang="pl-PL" sz="20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2. CEn.szablon.prezentacja">
  <a:themeElements>
    <a:clrScheme name="Office Them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1.Szablon prezentacji CEN!</Template>
  <TotalTime>851</TotalTime>
  <Words>773</Words>
  <Application>Microsoft Office PowerPoint</Application>
  <PresentationFormat>Pokaz na ekranie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2. CEn.szablon.prezentacja</vt:lpstr>
      <vt:lpstr>ILE ZDROWIA, A ILE SPORTU  W SZKOLNYM WF?</vt:lpstr>
      <vt:lpstr>Zadania systemu oświaty a sport szkolny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w szkolnym WF?</vt:lpstr>
      <vt:lpstr>ILE ZDROWIA, A ILE SPORTU  W SZKOLNYM WF?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</dc:title>
  <dc:creator>CEN-infpedag1</dc:creator>
  <cp:lastModifiedBy>Admin</cp:lastModifiedBy>
  <cp:revision>80</cp:revision>
  <dcterms:created xsi:type="dcterms:W3CDTF">2013-03-11T13:50:03Z</dcterms:created>
  <dcterms:modified xsi:type="dcterms:W3CDTF">2014-04-07T06:51:12Z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TC102037751045</vt:lpwstr>
  </property>
</Properties>
</file>