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22"/>
  </p:notesMasterIdLst>
  <p:handoutMasterIdLst>
    <p:handoutMasterId r:id="rId23"/>
  </p:handoutMasterIdLst>
  <p:sldIdLst>
    <p:sldId id="263" r:id="rId2"/>
    <p:sldId id="288" r:id="rId3"/>
    <p:sldId id="292" r:id="rId4"/>
    <p:sldId id="293" r:id="rId5"/>
    <p:sldId id="294" r:id="rId6"/>
    <p:sldId id="295" r:id="rId7"/>
    <p:sldId id="296" r:id="rId8"/>
    <p:sldId id="297" r:id="rId9"/>
    <p:sldId id="280" r:id="rId10"/>
    <p:sldId id="299" r:id="rId11"/>
    <p:sldId id="300" r:id="rId12"/>
    <p:sldId id="301" r:id="rId13"/>
    <p:sldId id="302" r:id="rId14"/>
    <p:sldId id="303" r:id="rId15"/>
    <p:sldId id="291" r:id="rId16"/>
    <p:sldId id="310" r:id="rId17"/>
    <p:sldId id="308" r:id="rId18"/>
    <p:sldId id="307" r:id="rId19"/>
    <p:sldId id="306" r:id="rId20"/>
    <p:sldId id="309" r:id="rId21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004992"/>
    <a:srgbClr val="0052A4"/>
    <a:srgbClr val="0064C8"/>
    <a:srgbClr val="005CB8"/>
    <a:srgbClr val="0058B0"/>
    <a:srgbClr val="004F9E"/>
    <a:srgbClr val="005AB4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>
        <p:scale>
          <a:sx n="60" d="100"/>
          <a:sy n="60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012394E-B062-4D23-84C1-3D00BCCF5170}" type="datetimeFigureOut">
              <a:rPr lang="pl-PL"/>
              <a:pPr>
                <a:defRPr/>
              </a:pPr>
              <a:t>2014-04-07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EC3D5CE-ED4E-45BF-85F5-E35037DBF9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302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CE93A29-9BA5-4A26-B357-1BD32C6299A0}" type="datetimeFigureOut">
              <a:rPr lang="pl-PL"/>
              <a:pPr>
                <a:defRPr/>
              </a:pPr>
              <a:t>2014-04-07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FDC2524-9BC8-492D-B0A3-A25D13370AB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083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0C8D72F9-18D8-4FEC-98A1-F07F76601458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 txBox="1">
            <a:spLocks/>
          </p:cNvSpPr>
          <p:nvPr userDrawn="1"/>
        </p:nvSpPr>
        <p:spPr bwMode="auto">
          <a:xfrm>
            <a:off x="611188" y="549275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pl-PL" sz="4400" kern="0" dirty="0" smtClean="0">
                <a:latin typeface="+mn-lt"/>
              </a:rPr>
              <a:t>Tytuł wystąpienia</a:t>
            </a:r>
            <a:endParaRPr lang="pl-PL" sz="4400" kern="0" dirty="0">
              <a:latin typeface="+mn-lt"/>
            </a:endParaRPr>
          </a:p>
        </p:txBody>
      </p:sp>
      <p:sp>
        <p:nvSpPr>
          <p:cNvPr id="3" name="Podtytuł 2"/>
          <p:cNvSpPr txBox="1">
            <a:spLocks/>
          </p:cNvSpPr>
          <p:nvPr userDrawn="1"/>
        </p:nvSpPr>
        <p:spPr>
          <a:xfrm>
            <a:off x="1339850" y="2997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4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q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q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ctr">
              <a:defRPr/>
            </a:pPr>
            <a:r>
              <a:rPr lang="pl-PL" sz="3200" b="1" kern="0" dirty="0" smtClean="0">
                <a:solidFill>
                  <a:schemeClr val="tx2">
                    <a:lumMod val="90000"/>
                  </a:schemeClr>
                </a:solidFill>
              </a:rPr>
              <a:t>Podtytuł</a:t>
            </a:r>
            <a:endParaRPr lang="pl-PL" sz="3200" b="1" kern="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 userDrawn="1"/>
        </p:nvSpPr>
        <p:spPr bwMode="auto">
          <a:xfrm>
            <a:off x="2627313" y="5300663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pl-PL" sz="1800" b="1" kern="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Miejscowość, data</a:t>
            </a:r>
            <a:endParaRPr lang="pl-PL" sz="1800" b="1" kern="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24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3008313" cy="81441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9912" y="1340768"/>
            <a:ext cx="4906889" cy="478539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buSzPct val="60000"/>
              <a:defRPr sz="2800"/>
            </a:lvl2pPr>
            <a:lvl3pPr marL="11430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276872"/>
            <a:ext cx="3008313" cy="38492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5AB1AB9-CA9B-412F-8966-D9F137FF68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05713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3733224"/>
            <a:ext cx="5299992" cy="55054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24744"/>
            <a:ext cx="5299992" cy="24482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63688" y="4388100"/>
            <a:ext cx="5299992" cy="7818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5445125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544988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5445125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00BD8BF-81FA-40D3-AFA5-EFC87E1654B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2253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4248" y="1196752"/>
            <a:ext cx="1882552" cy="4934174"/>
          </a:xfrm>
          <a:prstGeom prst="rect">
            <a:avLst/>
          </a:prstGeom>
        </p:spPr>
        <p:txBody>
          <a:bodyPr vert="eaVert"/>
          <a:lstStyle/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5576" y="1196752"/>
            <a:ext cx="5721424" cy="4934174"/>
          </a:xfrm>
          <a:prstGeom prst="rect">
            <a:avLst/>
          </a:prstGeom>
        </p:spPr>
        <p:txBody>
          <a:bodyPr vert="eaVert"/>
          <a:lstStyle>
            <a:lvl2pPr>
              <a:buSzPct val="60000"/>
              <a:defRPr/>
            </a:lvl2pPr>
            <a:lvl3pPr marL="11430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/>
            </a:lvl3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4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53200" y="6243638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EE127C0-24AA-4EDA-BDDF-E377C6884CA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9040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924944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611560" y="620688"/>
            <a:ext cx="7848872" cy="2088232"/>
          </a:xfrm>
          <a:prstGeom prst="rect">
            <a:avLst/>
          </a:prstGeom>
        </p:spPr>
        <p:txBody>
          <a:bodyPr/>
          <a:lstStyle>
            <a:lvl1pPr algn="ctr">
              <a:defRPr sz="4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4"/>
          </p:nvPr>
        </p:nvSpPr>
        <p:spPr>
          <a:xfrm>
            <a:off x="3132138" y="472440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2000" b="1">
                <a:solidFill>
                  <a:schemeClr val="bg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2213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idx="10"/>
          </p:nvPr>
        </p:nvSpPr>
        <p:spPr>
          <a:xfrm>
            <a:off x="3127681" y="6247376"/>
            <a:ext cx="2895840" cy="469489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idx="11"/>
          </p:nvPr>
        </p:nvSpPr>
        <p:spPr>
          <a:xfrm>
            <a:off x="390241" y="5815331"/>
            <a:ext cx="2126880" cy="918816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xfrm>
            <a:off x="6556321" y="6247376"/>
            <a:ext cx="2126880" cy="469489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pPr>
              <a:defRPr/>
            </a:pPr>
            <a:fld id="{5DD0A62C-BFF9-4F56-8A9E-438241401C6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 userDrawn="1"/>
        </p:nvCxnSpPr>
        <p:spPr>
          <a:xfrm>
            <a:off x="0" y="981075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912" cy="4464496"/>
          </a:xfrm>
          <a:prstGeom prst="rect">
            <a:avLst/>
          </a:prstGeom>
        </p:spPr>
        <p:txBody>
          <a:bodyPr/>
          <a:lstStyle>
            <a:lvl1pPr algn="l">
              <a:defRPr sz="2000" b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5073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. podstaw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8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4032448" cy="4464496"/>
          </a:xfrm>
          <a:prstGeom prst="rect">
            <a:avLst/>
          </a:prstGeom>
        </p:spPr>
        <p:txBody>
          <a:bodyPr/>
          <a:lstStyle>
            <a:lvl1pPr algn="l">
              <a:defRPr sz="2000" b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ymbol zastępczy tekstu 9"/>
          <p:cNvSpPr>
            <a:spLocks noGrp="1"/>
          </p:cNvSpPr>
          <p:nvPr>
            <p:ph type="body" sz="quarter" idx="14"/>
          </p:nvPr>
        </p:nvSpPr>
        <p:spPr>
          <a:xfrm>
            <a:off x="4716016" y="1340768"/>
            <a:ext cx="3960440" cy="4464496"/>
          </a:xfrm>
          <a:prstGeom prst="rect">
            <a:avLst/>
          </a:prstGeom>
        </p:spPr>
        <p:txBody>
          <a:bodyPr/>
          <a:lstStyle>
            <a:lvl1pPr algn="l">
              <a:defRPr sz="2000" b="0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98538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odstawowy z wkład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Łącznik prostoliniowy 3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268760"/>
            <a:ext cx="8208912" cy="3888432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Clr>
                <a:schemeClr val="tx1"/>
              </a:buClr>
              <a:buFont typeface="+mj-lt"/>
              <a:buAutoNum type="arabicPeriod"/>
              <a:defRPr sz="2000"/>
            </a:lvl3pPr>
            <a:lvl4pPr marL="1714500" indent="-342900">
              <a:buClr>
                <a:schemeClr val="tx1"/>
              </a:buClr>
              <a:buFont typeface="+mj-lt"/>
              <a:buAutoNum type="arabicPeriod"/>
              <a:defRPr sz="1800"/>
            </a:lvl4pPr>
            <a:lvl5pPr marL="2171700" indent="-342900">
              <a:buClr>
                <a:schemeClr val="tx1"/>
              </a:buClr>
              <a:buFont typeface="+mj-lt"/>
              <a:buAutoNum type="arabi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83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punktory.dwie kolum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4032448" cy="38884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914400" indent="-457200">
              <a:buSzPct val="60000"/>
              <a:buFont typeface="Wingdings" pitchFamily="2" charset="2"/>
              <a:buChar char="q"/>
              <a:defRPr sz="2400"/>
            </a:lvl2pPr>
            <a:lvl3pPr marL="1371600" indent="-457200">
              <a:buClr>
                <a:schemeClr val="tx1"/>
              </a:buClr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buFont typeface="Wingdings" pitchFamily="2" charset="2"/>
              <a:buChar char="q"/>
              <a:defRPr sz="1800"/>
            </a:lvl4pPr>
            <a:lvl5pPr marL="2171700" indent="-342900"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644008" y="1196752"/>
            <a:ext cx="4032448" cy="38884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914400" indent="-457200">
              <a:buSzPct val="60000"/>
              <a:buFont typeface="Wingdings" pitchFamily="2" charset="2"/>
              <a:buChar char="q"/>
              <a:defRPr sz="2400"/>
            </a:lvl2pPr>
            <a:lvl3pPr marL="1371600" indent="-457200">
              <a:buClr>
                <a:schemeClr val="tx1"/>
              </a:buClr>
              <a:buSzPct val="100000"/>
              <a:buFont typeface="Wingdings" pitchFamily="2" charset="2"/>
              <a:buChar char="§"/>
              <a:defRPr sz="2000"/>
            </a:lvl3pPr>
            <a:lvl4pPr marL="1714500" indent="-342900">
              <a:buFont typeface="Wingdings" pitchFamily="2" charset="2"/>
              <a:buChar char="q"/>
              <a:defRPr sz="1800"/>
            </a:lvl4pPr>
            <a:lvl5pPr marL="2171700" indent="-342900">
              <a:buFont typeface="Wingdings" pitchFamily="2" charset="2"/>
              <a:buChar char="q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3441271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Numer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504056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988840"/>
            <a:ext cx="8208912" cy="38884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rabicPeriod"/>
              <a:defRPr sz="2000"/>
            </a:lvl3pPr>
            <a:lvl4pPr marL="1714500" indent="-342900">
              <a:buFont typeface="+mj-lt"/>
              <a:buAutoNum type="arabicPeriod"/>
              <a:defRPr sz="1800"/>
            </a:lvl4pPr>
            <a:lvl5pPr marL="2171700" indent="-342900">
              <a:buFont typeface="+mj-lt"/>
              <a:buAutoNum type="arabi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9360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numerowanie.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3"/>
            <a:ext cx="8229600" cy="648071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8840"/>
            <a:ext cx="4038600" cy="38884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rabicPeriod"/>
              <a:defRPr sz="2000"/>
            </a:lvl3pPr>
            <a:lvl4pPr marL="1714500" indent="-342900">
              <a:buFont typeface="+mj-lt"/>
              <a:buAutoNum type="arabicPeriod"/>
              <a:defRPr sz="1800"/>
            </a:lvl4pPr>
            <a:lvl5pPr marL="2171700" indent="-342900">
              <a:buFont typeface="+mj-lt"/>
              <a:buAutoNum type="arabi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8840"/>
            <a:ext cx="4038600" cy="38884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914400" indent="-457200">
              <a:buFont typeface="+mj-lt"/>
              <a:buAutoNum type="arabicPeriod"/>
              <a:defRPr sz="2400"/>
            </a:lvl2pPr>
            <a:lvl3pPr marL="1371600" indent="-457200">
              <a:buFont typeface="+mj-lt"/>
              <a:buAutoNum type="arabicPeriod"/>
              <a:defRPr sz="2000"/>
            </a:lvl3pPr>
            <a:lvl4pPr marL="1714500" indent="-342900">
              <a:buFont typeface="+mj-lt"/>
              <a:buAutoNum type="arabicPeriod"/>
              <a:defRPr sz="1800"/>
            </a:lvl4pPr>
            <a:lvl5pPr marL="2171700" indent="-342900">
              <a:buFont typeface="+mj-lt"/>
              <a:buAutoNum type="arabicPeriod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203054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Łącznik prostoliniowy 4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29000"/>
            <a:ext cx="8157592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628800"/>
            <a:ext cx="8157592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3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Rectangle 40"/>
          <p:cNvSpPr>
            <a:spLocks noGrp="1" noChangeArrowheads="1"/>
          </p:cNvSpPr>
          <p:nvPr>
            <p:ph type="dt" sz="half" idx="14"/>
          </p:nvPr>
        </p:nvSpPr>
        <p:spPr>
          <a:xfrm>
            <a:off x="468313" y="53006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A6FB9CC-F874-45F5-99BC-07690B530FA2}" type="datetimeFigureOut">
              <a:rPr lang="pl-PL"/>
              <a:pPr>
                <a:defRPr/>
              </a:pPr>
              <a:t>2014-04-07</a:t>
            </a:fld>
            <a:endParaRPr lang="pl-PL" dirty="0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ftr" sz="quarter" idx="15"/>
          </p:nvPr>
        </p:nvSpPr>
        <p:spPr>
          <a:xfrm>
            <a:off x="3203575" y="53006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42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542088" y="5300663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667C2CE-0E01-4B50-9CA2-1F5CA07921E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2367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 userDrawn="1"/>
        </p:nvCxnSpPr>
        <p:spPr>
          <a:xfrm>
            <a:off x="0" y="1052513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72008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92514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2791" cy="331236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SzPct val="60000"/>
              <a:defRPr sz="2000"/>
            </a:lvl2pPr>
            <a:lvl3pPr marL="11430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92514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9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395288" y="116632"/>
            <a:ext cx="8281168" cy="864096"/>
          </a:xfrm>
          <a:prstGeom prst="rect">
            <a:avLst/>
          </a:prstGeom>
        </p:spPr>
        <p:txBody>
          <a:bodyPr/>
          <a:lstStyle>
            <a:lvl1pPr algn="ctr">
              <a:defRPr sz="2400" b="1"/>
            </a:lvl1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1"/>
          </p:nvPr>
        </p:nvSpPr>
        <p:spPr>
          <a:xfrm>
            <a:off x="4633665" y="2636912"/>
            <a:ext cx="4042791" cy="331236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buSzPct val="60000"/>
              <a:defRPr sz="2000"/>
            </a:lvl2pPr>
            <a:lvl3pPr marL="1143000" indent="-228600">
              <a:buClr>
                <a:schemeClr val="tx1"/>
              </a:buClr>
              <a:buSzPct val="100000"/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1760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1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2" name="Freeform 8"/>
              <p:cNvSpPr>
                <a:spLocks/>
              </p:cNvSpPr>
              <p:nvPr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3" name="Freeform 9"/>
              <p:cNvSpPr>
                <a:spLocks/>
              </p:cNvSpPr>
              <p:nvPr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4" name="Freeform 10"/>
              <p:cNvSpPr>
                <a:spLocks/>
              </p:cNvSpPr>
              <p:nvPr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5" name="Freeform 11"/>
              <p:cNvSpPr>
                <a:spLocks/>
              </p:cNvSpPr>
              <p:nvPr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6" name="Freeform 12"/>
              <p:cNvSpPr>
                <a:spLocks/>
              </p:cNvSpPr>
              <p:nvPr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7" name="Freeform 13"/>
              <p:cNvSpPr>
                <a:spLocks/>
              </p:cNvSpPr>
              <p:nvPr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8" name="Freeform 14"/>
              <p:cNvSpPr>
                <a:spLocks/>
              </p:cNvSpPr>
              <p:nvPr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799" name="Freeform 15"/>
              <p:cNvSpPr>
                <a:spLocks/>
              </p:cNvSpPr>
              <p:nvPr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800" name="Freeform 16"/>
              <p:cNvSpPr>
                <a:spLocks/>
              </p:cNvSpPr>
              <p:nvPr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801" name="Freeform 17"/>
              <p:cNvSpPr>
                <a:spLocks/>
              </p:cNvSpPr>
              <p:nvPr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802" name="Freeform 18"/>
              <p:cNvSpPr>
                <a:spLocks/>
              </p:cNvSpPr>
              <p:nvPr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6803" name="Freeform 19"/>
              <p:cNvSpPr>
                <a:spLocks/>
              </p:cNvSpPr>
              <p:nvPr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5 w 717"/>
                <a:gd name="T1" fmla="*/ 845 h 845"/>
                <a:gd name="T2" fmla="*/ 735 w 717"/>
                <a:gd name="T3" fmla="*/ 821 h 845"/>
                <a:gd name="T4" fmla="*/ 592 w 717"/>
                <a:gd name="T5" fmla="*/ 605 h 845"/>
                <a:gd name="T6" fmla="*/ 415 w 717"/>
                <a:gd name="T7" fmla="*/ 396 h 845"/>
                <a:gd name="T8" fmla="*/ 230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8 w 717"/>
                <a:gd name="T15" fmla="*/ 198 h 845"/>
                <a:gd name="T16" fmla="*/ 409 w 717"/>
                <a:gd name="T17" fmla="*/ 408 h 845"/>
                <a:gd name="T18" fmla="*/ 586 w 717"/>
                <a:gd name="T19" fmla="*/ 623 h 845"/>
                <a:gd name="T20" fmla="*/ 735 w 717"/>
                <a:gd name="T21" fmla="*/ 845 h 845"/>
                <a:gd name="T22" fmla="*/ 735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6 w 407"/>
                <a:gd name="T1" fmla="*/ 414 h 414"/>
                <a:gd name="T2" fmla="*/ 416 w 407"/>
                <a:gd name="T3" fmla="*/ 396 h 414"/>
                <a:gd name="T4" fmla="*/ 231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5 w 407"/>
                <a:gd name="T13" fmla="*/ 204 h 414"/>
                <a:gd name="T14" fmla="*/ 416 w 407"/>
                <a:gd name="T15" fmla="*/ 414 h 414"/>
                <a:gd name="T16" fmla="*/ 416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4 w 586"/>
                <a:gd name="T1" fmla="*/ 0 h 599"/>
                <a:gd name="T2" fmla="*/ 586 w 586"/>
                <a:gd name="T3" fmla="*/ 0 h 599"/>
                <a:gd name="T4" fmla="*/ 416 w 586"/>
                <a:gd name="T5" fmla="*/ 132 h 599"/>
                <a:gd name="T6" fmla="*/ 266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6 w 586"/>
                <a:gd name="T17" fmla="*/ 282 h 599"/>
                <a:gd name="T18" fmla="*/ 422 w 586"/>
                <a:gd name="T19" fmla="*/ 138 h 599"/>
                <a:gd name="T20" fmla="*/ 604 w 586"/>
                <a:gd name="T21" fmla="*/ 0 h 599"/>
                <a:gd name="T22" fmla="*/ 604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3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8 w 269"/>
                <a:gd name="T1" fmla="*/ 0 h 252"/>
                <a:gd name="T2" fmla="*/ 260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8 w 269"/>
                <a:gd name="T15" fmla="*/ 0 h 252"/>
                <a:gd name="T16" fmla="*/ 278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rgbClr val="00499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042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pl-PL"/>
            </a:p>
          </p:txBody>
        </p:sp>
        <p:sp>
          <p:nvSpPr>
            <p:cNvPr id="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  <p:grpSp>
          <p:nvGrpSpPr>
            <p:cNvPr id="104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45" name="Line 33"/>
              <p:cNvSpPr>
                <a:spLocks noChangeShapeType="1"/>
              </p:cNvSpPr>
              <p:nvPr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rgbClr val="0058B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6" name="Line 34"/>
              <p:cNvSpPr>
                <a:spLocks noChangeShapeType="1"/>
              </p:cNvSpPr>
              <p:nvPr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rgbClr val="005CB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7" name="Line 35"/>
              <p:cNvSpPr>
                <a:spLocks noChangeShapeType="1"/>
              </p:cNvSpPr>
              <p:nvPr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rgbClr val="0064C8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1048" name="Line 36"/>
              <p:cNvSpPr>
                <a:spLocks noChangeShapeType="1"/>
              </p:cNvSpPr>
              <p:nvPr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104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pic>
        <p:nvPicPr>
          <p:cNvPr id="1027" name="Obraz 3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207125"/>
            <a:ext cx="4643437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Łącznik prostoliniowy 42"/>
          <p:cNvCxnSpPr/>
          <p:nvPr userDrawn="1"/>
        </p:nvCxnSpPr>
        <p:spPr>
          <a:xfrm>
            <a:off x="9525" y="6051550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  <p:sldLayoutId id="2147484027" r:id="rId12"/>
    <p:sldLayoutId id="2147484028" r:id="rId13"/>
    <p:sldLayoutId id="214748402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defRPr sz="4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q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q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196975"/>
            <a:ext cx="7772400" cy="1439863"/>
          </a:xfrm>
        </p:spPr>
        <p:txBody>
          <a:bodyPr/>
          <a:lstStyle/>
          <a:p>
            <a:pPr eaLnBrk="1" hangingPunct="1">
              <a:defRPr/>
            </a:pPr>
            <a:r>
              <a:rPr lang="pl-PL" sz="4400" i="1" dirty="0" smtClean="0"/>
              <a:t>PO CZYM POZNAĆ, </a:t>
            </a:r>
            <a:br>
              <a:rPr lang="pl-PL" sz="4400" i="1" dirty="0" smtClean="0"/>
            </a:br>
            <a:r>
              <a:rPr lang="pl-PL" sz="4400" i="1" dirty="0" smtClean="0"/>
              <a:t>ŻE WF W MOJEJ SZKOLE </a:t>
            </a:r>
            <a:br>
              <a:rPr lang="pl-PL" sz="4400" i="1" dirty="0" smtClean="0"/>
            </a:br>
            <a:r>
              <a:rPr lang="pl-PL" sz="4400" i="1" dirty="0" smtClean="0"/>
              <a:t>„UDAJE SIĘ”?</a:t>
            </a:r>
            <a:endParaRPr lang="pl-PL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908994" y="3573189"/>
            <a:ext cx="7551438" cy="12239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defRPr/>
            </a:pPr>
            <a:r>
              <a:rPr lang="pl-PL" sz="3200" b="1" dirty="0" smtClean="0">
                <a:solidFill>
                  <a:schemeClr val="tx2"/>
                </a:solidFill>
              </a:rPr>
              <a:t>dr hab., prof. ndzw. Tomasz Frołowicz</a:t>
            </a:r>
          </a:p>
          <a:p>
            <a:pPr marL="0" indent="0" algn="ctr" eaLnBrk="1" hangingPunct="1">
              <a:defRPr/>
            </a:pPr>
            <a:r>
              <a:rPr lang="pl-PL" sz="3200" b="1" dirty="0" smtClean="0">
                <a:solidFill>
                  <a:schemeClr val="tx2"/>
                </a:solidFill>
              </a:rPr>
              <a:t>AWFiS Gdańsk</a:t>
            </a:r>
          </a:p>
          <a:p>
            <a:pPr marL="0" indent="0" algn="ctr" eaLnBrk="1" hangingPunct="1">
              <a:defRPr/>
            </a:pPr>
            <a:endParaRPr lang="pl-PL" sz="3200" b="1" dirty="0">
              <a:solidFill>
                <a:schemeClr val="tx2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 bwMode="auto">
          <a:xfrm>
            <a:off x="2627313" y="5516563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pl-PL" sz="1800" b="1" kern="0" dirty="0" smtClean="0">
                <a:solidFill>
                  <a:schemeClr val="accent5"/>
                </a:solidFill>
              </a:rPr>
              <a:t>Gdańsk, 8.04.2014 r.</a:t>
            </a:r>
            <a:endParaRPr lang="pl-PL" sz="1800" b="1" kern="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Ranga WF wśród przedmiotów szkolnych zdaniem dyrektora </a:t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 opinii badanych nauczycielek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3" name="Grupa 34"/>
          <p:cNvGrpSpPr/>
          <p:nvPr/>
        </p:nvGrpSpPr>
        <p:grpSpPr>
          <a:xfrm>
            <a:off x="4424045" y="1092926"/>
            <a:ext cx="2024842" cy="2297340"/>
            <a:chOff x="4877202" y="1204749"/>
            <a:chExt cx="2232248" cy="2532392"/>
          </a:xfrm>
        </p:grpSpPr>
        <p:sp>
          <p:nvSpPr>
            <p:cNvPr id="13" name="Prostokąt 12"/>
            <p:cNvSpPr/>
            <p:nvPr/>
          </p:nvSpPr>
          <p:spPr>
            <a:xfrm>
              <a:off x="5309250" y="1204749"/>
              <a:ext cx="1296144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K_LO</a:t>
              </a:r>
              <a:endPara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77202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 – maturalne, </a:t>
              </a:r>
              <a:b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 tym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j.angielski</a:t>
              </a:r>
              <a:endPara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77202" y="333002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 – WF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0" name="Grupa 35"/>
          <p:cNvGrpSpPr/>
          <p:nvPr/>
        </p:nvGrpSpPr>
        <p:grpSpPr>
          <a:xfrm>
            <a:off x="6381851" y="1077323"/>
            <a:ext cx="2109198" cy="2884989"/>
            <a:chOff x="7035548" y="1187549"/>
            <a:chExt cx="2325244" cy="3180167"/>
          </a:xfrm>
        </p:grpSpPr>
        <p:sp>
          <p:nvSpPr>
            <p:cNvPr id="21" name="Prostokąt 20"/>
            <p:cNvSpPr/>
            <p:nvPr/>
          </p:nvSpPr>
          <p:spPr>
            <a:xfrm>
              <a:off x="7270666" y="11875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AC8300"/>
                  </a:solidFill>
                  <a:latin typeface="+mn-lt"/>
                </a:rPr>
                <a:t>K_G</a:t>
              </a:r>
              <a:endParaRPr lang="pl-PL" b="1" dirty="0" smtClean="0">
                <a:solidFill>
                  <a:srgbClr val="AC8300"/>
                </a:solidFill>
                <a:latin typeface="+mn-lt"/>
              </a:endParaRPr>
            </a:p>
          </p:txBody>
        </p:sp>
        <p:sp>
          <p:nvSpPr>
            <p:cNvPr id="23" name="Prostokąt 22"/>
            <p:cNvSpPr/>
            <p:nvPr/>
          </p:nvSpPr>
          <p:spPr>
            <a:xfrm>
              <a:off x="7035548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/>
              </a:r>
              <a:br>
                <a:rPr lang="pl-PL" dirty="0" smtClean="0">
                  <a:solidFill>
                    <a:srgbClr val="AC83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i matematyka</a:t>
              </a:r>
            </a:p>
          </p:txBody>
        </p:sp>
        <p:sp>
          <p:nvSpPr>
            <p:cNvPr id="26" name="Prostokąt 25"/>
            <p:cNvSpPr/>
            <p:nvPr/>
          </p:nvSpPr>
          <p:spPr>
            <a:xfrm>
              <a:off x="7035548" y="3960596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 – WF</a:t>
              </a:r>
            </a:p>
          </p:txBody>
        </p:sp>
        <p:sp>
          <p:nvSpPr>
            <p:cNvPr id="27" name="Prostokąt 26"/>
            <p:cNvSpPr/>
            <p:nvPr/>
          </p:nvSpPr>
          <p:spPr>
            <a:xfrm>
              <a:off x="7128544" y="247859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28" name="Prostokąt 27"/>
          <p:cNvSpPr/>
          <p:nvPr/>
        </p:nvSpPr>
        <p:spPr>
          <a:xfrm>
            <a:off x="5878349" y="4478928"/>
            <a:ext cx="3069922" cy="1745749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b="1" dirty="0" err="1" smtClean="0">
                <a:solidFill>
                  <a:srgbClr val="AC8300"/>
                </a:solidFill>
                <a:latin typeface="+mn-lt"/>
              </a:rPr>
              <a:t>K_G</a:t>
            </a:r>
            <a:r>
              <a:rPr lang="pl-PL" b="1" dirty="0" smtClean="0">
                <a:solidFill>
                  <a:srgbClr val="AC8300"/>
                </a:solidFill>
                <a:latin typeface="+mn-lt"/>
              </a:rPr>
              <a:t>:</a:t>
            </a:r>
          </a:p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dirty="0" smtClean="0">
                <a:solidFill>
                  <a:srgbClr val="AC8300"/>
                </a:solidFill>
                <a:latin typeface="+mn-lt"/>
              </a:rPr>
              <a:t>Kobieta , mniej niż 10 lat pracy równocześnie w obu specjalnościach w GIM, </a:t>
            </a:r>
            <a:br>
              <a:rPr lang="pl-PL" dirty="0" smtClean="0">
                <a:solidFill>
                  <a:srgbClr val="AC8300"/>
                </a:solidFill>
                <a:latin typeface="+mn-lt"/>
              </a:rPr>
            </a:br>
            <a:r>
              <a:rPr lang="pl-PL" dirty="0" smtClean="0">
                <a:solidFill>
                  <a:srgbClr val="AC8300"/>
                </a:solidFill>
                <a:latin typeface="+mn-lt"/>
              </a:rPr>
              <a:t>dobre i bliskie relacje </a:t>
            </a:r>
            <a:br>
              <a:rPr lang="pl-PL" dirty="0" smtClean="0">
                <a:solidFill>
                  <a:srgbClr val="AC8300"/>
                </a:solidFill>
                <a:latin typeface="+mn-lt"/>
              </a:rPr>
            </a:br>
            <a:r>
              <a:rPr lang="pl-PL" dirty="0" smtClean="0">
                <a:solidFill>
                  <a:srgbClr val="AC8300"/>
                </a:solidFill>
                <a:latin typeface="+mn-lt"/>
              </a:rPr>
              <a:t>z „dyrekcją”, robi to co lubi.</a:t>
            </a: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 kontroluje i czego oczekuje dyrektor </a:t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od nauczyciela j. angielskiego?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3" name="Grupa 34"/>
          <p:cNvGrpSpPr/>
          <p:nvPr/>
        </p:nvGrpSpPr>
        <p:grpSpPr>
          <a:xfrm>
            <a:off x="4424045" y="1092926"/>
            <a:ext cx="2024842" cy="2297340"/>
            <a:chOff x="4877202" y="1204749"/>
            <a:chExt cx="2232248" cy="2532392"/>
          </a:xfrm>
        </p:grpSpPr>
        <p:sp>
          <p:nvSpPr>
            <p:cNvPr id="13" name="Prostokąt 12"/>
            <p:cNvSpPr/>
            <p:nvPr/>
          </p:nvSpPr>
          <p:spPr>
            <a:xfrm>
              <a:off x="5309250" y="1204749"/>
              <a:ext cx="1296144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K_LO</a:t>
              </a:r>
              <a:endPara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77202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 – maturalne, </a:t>
              </a:r>
              <a:b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 tym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j.angielski</a:t>
              </a:r>
              <a:endPara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77202" y="333002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 – WF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2418776" y="3853112"/>
            <a:ext cx="6561590" cy="2976856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816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Od nauczyciela j. angielskiego dyrektor oczekuje: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chemeClr val="bg2"/>
                </a:solidFill>
                <a:latin typeface="+mn-lt"/>
              </a:rPr>
              <a:t>przygotowania do egzaminów, realizacji podstawy </a:t>
            </a:r>
            <a:br>
              <a:rPr lang="pl-PL" i="1" dirty="0" smtClean="0">
                <a:solidFill>
                  <a:schemeClr val="bg2"/>
                </a:solidFill>
                <a:latin typeface="+mn-lt"/>
              </a:rPr>
            </a:br>
            <a:r>
              <a:rPr lang="pl-PL" i="1" dirty="0" smtClean="0">
                <a:solidFill>
                  <a:schemeClr val="bg2"/>
                </a:solidFill>
                <a:latin typeface="+mn-lt"/>
              </a:rPr>
              <a:t>programowej, wypełniania dokumentacji, doskonalenia zawodowego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analizy co poprawić u uczniów,</a:t>
            </a:r>
            <a:r>
              <a:rPr lang="pl-PL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pl-PL" i="1" dirty="0" smtClean="0">
                <a:solidFill>
                  <a:srgbClr val="C00000"/>
                </a:solidFill>
                <a:latin typeface="+mn-lt"/>
              </a:rPr>
              <a:t>zadowolenia </a:t>
            </a:r>
            <a:br>
              <a:rPr lang="pl-PL" i="1" dirty="0" smtClean="0">
                <a:solidFill>
                  <a:srgbClr val="C00000"/>
                </a:solidFill>
                <a:latin typeface="+mn-lt"/>
              </a:rPr>
            </a:br>
            <a:r>
              <a:rPr lang="pl-PL" i="1" dirty="0" smtClean="0">
                <a:solidFill>
                  <a:srgbClr val="C00000"/>
                </a:solidFill>
                <a:latin typeface="+mn-lt"/>
              </a:rPr>
              <a:t>rodziców</a:t>
            </a:r>
            <a:r>
              <a:rPr lang="pl-PL" i="1" dirty="0" smtClean="0">
                <a:solidFill>
                  <a:srgbClr val="FF0000"/>
                </a:solidFill>
                <a:latin typeface="+mn-lt"/>
              </a:rPr>
              <a:t>,</a:t>
            </a:r>
            <a:r>
              <a:rPr lang="pl-PL" i="1" dirty="0" smtClean="0">
                <a:solidFill>
                  <a:srgbClr val="AC8300"/>
                </a:solidFill>
                <a:latin typeface="+mn-lt"/>
              </a:rPr>
              <a:t> udział uczniów w konkursach. </a:t>
            </a:r>
          </a:p>
          <a:p>
            <a:pPr>
              <a:spcBef>
                <a:spcPts val="816"/>
              </a:spcBef>
              <a:spcAft>
                <a:spcPts val="816"/>
              </a:spcAft>
              <a:buClr>
                <a:schemeClr val="accent6">
                  <a:lumMod val="50000"/>
                </a:schemeClr>
              </a:buClr>
            </a:pPr>
            <a:r>
              <a:rPr lang="pl-PL" b="1" dirty="0" smtClean="0">
                <a:solidFill>
                  <a:schemeClr val="bg2"/>
                </a:solidFill>
                <a:latin typeface="+mn-lt"/>
              </a:rPr>
              <a:t>Także: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C00000"/>
                </a:solidFill>
                <a:latin typeface="+mn-lt"/>
              </a:rPr>
              <a:t>współczuję nauczycielom </a:t>
            </a:r>
            <a:r>
              <a:rPr lang="pl-PL" i="1" dirty="0" err="1" smtClean="0">
                <a:solidFill>
                  <a:srgbClr val="C00000"/>
                </a:solidFill>
                <a:latin typeface="+mn-lt"/>
              </a:rPr>
              <a:t>j.angielskiego</a:t>
            </a:r>
            <a:r>
              <a:rPr lang="pl-PL" i="1" dirty="0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pl-PL" i="1" dirty="0" smtClean="0">
                <a:solidFill>
                  <a:srgbClr val="FF0000"/>
                </a:solidFill>
                <a:latin typeface="+mn-lt"/>
              </a:rPr>
              <a:t> 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nie mam swobody i możliwości modyfikowania programu,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AC8300"/>
                </a:solidFill>
                <a:latin typeface="+mn-lt"/>
              </a:rPr>
              <a:t>bywają zastrzeżenia merytoryczne, z którymi nie zgadzam się.</a:t>
            </a:r>
          </a:p>
        </p:txBody>
      </p:sp>
      <p:grpSp>
        <p:nvGrpSpPr>
          <p:cNvPr id="31" name="Grupa 35"/>
          <p:cNvGrpSpPr/>
          <p:nvPr/>
        </p:nvGrpSpPr>
        <p:grpSpPr>
          <a:xfrm>
            <a:off x="6381851" y="1077323"/>
            <a:ext cx="2109198" cy="2884989"/>
            <a:chOff x="7035548" y="1187549"/>
            <a:chExt cx="2325244" cy="3180167"/>
          </a:xfrm>
        </p:grpSpPr>
        <p:sp>
          <p:nvSpPr>
            <p:cNvPr id="32" name="Prostokąt 31"/>
            <p:cNvSpPr/>
            <p:nvPr/>
          </p:nvSpPr>
          <p:spPr>
            <a:xfrm>
              <a:off x="7270666" y="11875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AC8300"/>
                  </a:solidFill>
                  <a:latin typeface="+mn-lt"/>
                </a:rPr>
                <a:t>K_G</a:t>
              </a:r>
              <a:endParaRPr lang="pl-PL" b="1" dirty="0" smtClean="0">
                <a:solidFill>
                  <a:srgbClr val="AC8300"/>
                </a:solidFill>
                <a:latin typeface="+mn-lt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7035548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/>
              </a:r>
              <a:br>
                <a:rPr lang="pl-PL" dirty="0" smtClean="0">
                  <a:solidFill>
                    <a:srgbClr val="AC83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i matematyka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7035548" y="3960596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 – WF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7128544" y="247859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Co kontroluje i czego oczekuje dyrektor 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3" name="Grupa 34"/>
          <p:cNvGrpSpPr/>
          <p:nvPr/>
        </p:nvGrpSpPr>
        <p:grpSpPr>
          <a:xfrm>
            <a:off x="4424045" y="1092926"/>
            <a:ext cx="2024842" cy="2297340"/>
            <a:chOff x="4877202" y="1204749"/>
            <a:chExt cx="2232248" cy="2532392"/>
          </a:xfrm>
        </p:grpSpPr>
        <p:sp>
          <p:nvSpPr>
            <p:cNvPr id="13" name="Prostokąt 12"/>
            <p:cNvSpPr/>
            <p:nvPr/>
          </p:nvSpPr>
          <p:spPr>
            <a:xfrm>
              <a:off x="5309250" y="1204749"/>
              <a:ext cx="1296144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K_LO</a:t>
              </a:r>
              <a:endPara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77202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 – maturalne, </a:t>
              </a:r>
              <a:b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 tym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j.angielski</a:t>
              </a:r>
              <a:endPara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77202" y="333002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 – WF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416522" y="3736126"/>
            <a:ext cx="6727478" cy="292299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816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Od nauczyciela WF  dyrektor oczekuje: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chemeClr val="bg2"/>
                </a:solidFill>
                <a:latin typeface="+mn-lt"/>
              </a:rPr>
              <a:t>bezpieczeństwa i porządku, nie interesują się </a:t>
            </a:r>
            <a:br>
              <a:rPr lang="pl-PL" i="1" dirty="0" smtClean="0">
                <a:solidFill>
                  <a:schemeClr val="bg2"/>
                </a:solidFill>
                <a:latin typeface="+mn-lt"/>
              </a:rPr>
            </a:br>
            <a:r>
              <a:rPr lang="pl-PL" i="1" dirty="0" smtClean="0">
                <a:solidFill>
                  <a:schemeClr val="bg2"/>
                </a:solidFill>
                <a:latin typeface="+mn-lt"/>
              </a:rPr>
              <a:t>zupełnie sprawami dydaktycznym, nie odczuwam rozliczania, </a:t>
            </a:r>
            <a:br>
              <a:rPr lang="pl-PL" i="1" dirty="0" smtClean="0">
                <a:solidFill>
                  <a:schemeClr val="bg2"/>
                </a:solidFill>
                <a:latin typeface="+mn-lt"/>
              </a:rPr>
            </a:br>
            <a:r>
              <a:rPr lang="pl-PL" i="1" dirty="0" smtClean="0">
                <a:solidFill>
                  <a:schemeClr val="bg2"/>
                </a:solidFill>
                <a:latin typeface="+mn-lt"/>
              </a:rPr>
              <a:t>kontrola realizacji podstawy programowej, ale tylko na papierze, </a:t>
            </a:r>
            <a:br>
              <a:rPr lang="pl-PL" i="1" dirty="0" smtClean="0">
                <a:solidFill>
                  <a:schemeClr val="bg2"/>
                </a:solidFill>
                <a:latin typeface="+mn-lt"/>
              </a:rPr>
            </a:br>
            <a:r>
              <a:rPr lang="pl-PL" i="1" dirty="0" smtClean="0">
                <a:solidFill>
                  <a:schemeClr val="bg2"/>
                </a:solidFill>
                <a:latin typeface="+mn-lt"/>
              </a:rPr>
              <a:t>udziału w zawodach, </a:t>
            </a:r>
            <a:r>
              <a:rPr lang="pl-PL" i="1" dirty="0" smtClean="0">
                <a:solidFill>
                  <a:srgbClr val="C00000"/>
                </a:solidFill>
                <a:latin typeface="+mn-lt"/>
              </a:rPr>
              <a:t>zadowolenia rodziców</a:t>
            </a:r>
            <a:r>
              <a:rPr lang="pl-PL" dirty="0" smtClean="0">
                <a:solidFill>
                  <a:srgbClr val="C00000"/>
                </a:solidFill>
                <a:latin typeface="+mn-lt"/>
              </a:rPr>
              <a:t>.</a:t>
            </a:r>
          </a:p>
          <a:p>
            <a:pPr>
              <a:spcBef>
                <a:spcPts val="816"/>
              </a:spcBef>
              <a:spcAft>
                <a:spcPts val="816"/>
              </a:spcAft>
              <a:buClr>
                <a:schemeClr val="accent6">
                  <a:lumMod val="50000"/>
                </a:schemeClr>
              </a:buClr>
            </a:pPr>
            <a:r>
              <a:rPr lang="pl-PL" b="1" dirty="0" smtClean="0">
                <a:solidFill>
                  <a:schemeClr val="bg2"/>
                </a:solidFill>
                <a:latin typeface="+mn-lt"/>
              </a:rPr>
              <a:t>Także: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WF to wolność, robimy co chcemy, wystarczy opinia </a:t>
            </a:r>
            <a:b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uczniów po hospitacji, 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C00000"/>
                </a:solidFill>
                <a:latin typeface="+mn-lt"/>
              </a:rPr>
              <a:t>rodzice czasami mniej szanują niż nauczycieli j. angielskiego. </a:t>
            </a:r>
          </a:p>
        </p:txBody>
      </p:sp>
      <p:grpSp>
        <p:nvGrpSpPr>
          <p:cNvPr id="31" name="Grupa 35"/>
          <p:cNvGrpSpPr/>
          <p:nvPr/>
        </p:nvGrpSpPr>
        <p:grpSpPr>
          <a:xfrm>
            <a:off x="6381851" y="1077323"/>
            <a:ext cx="2109198" cy="2884989"/>
            <a:chOff x="7035548" y="1187549"/>
            <a:chExt cx="2325244" cy="3180167"/>
          </a:xfrm>
        </p:grpSpPr>
        <p:sp>
          <p:nvSpPr>
            <p:cNvPr id="32" name="Prostokąt 31"/>
            <p:cNvSpPr/>
            <p:nvPr/>
          </p:nvSpPr>
          <p:spPr>
            <a:xfrm>
              <a:off x="7270666" y="11875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AC8300"/>
                  </a:solidFill>
                  <a:latin typeface="+mn-lt"/>
                </a:rPr>
                <a:t>K_G</a:t>
              </a:r>
              <a:endParaRPr lang="pl-PL" b="1" dirty="0" smtClean="0">
                <a:solidFill>
                  <a:srgbClr val="AC8300"/>
                </a:solidFill>
                <a:latin typeface="+mn-lt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7035548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/>
              </a:r>
              <a:br>
                <a:rPr lang="pl-PL" dirty="0" smtClean="0">
                  <a:solidFill>
                    <a:srgbClr val="AC83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i matematyka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7035548" y="3960596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 – WF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7128544" y="247859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 </a:t>
              </a:r>
            </a:p>
          </p:txBody>
        </p:sp>
      </p:grpSp>
      <p:sp>
        <p:nvSpPr>
          <p:cNvPr id="26" name="Prostokąt 25"/>
          <p:cNvSpPr/>
          <p:nvPr/>
        </p:nvSpPr>
        <p:spPr>
          <a:xfrm>
            <a:off x="299329" y="493638"/>
            <a:ext cx="8604673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od nauczyciela WF?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 same pieniądze, a żadnej odpowiedzialności.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3" name="Grupa 34"/>
          <p:cNvGrpSpPr/>
          <p:nvPr/>
        </p:nvGrpSpPr>
        <p:grpSpPr>
          <a:xfrm>
            <a:off x="4424045" y="1092926"/>
            <a:ext cx="2024842" cy="2297340"/>
            <a:chOff x="4877202" y="1204749"/>
            <a:chExt cx="2232248" cy="2532392"/>
          </a:xfrm>
        </p:grpSpPr>
        <p:sp>
          <p:nvSpPr>
            <p:cNvPr id="13" name="Prostokąt 12"/>
            <p:cNvSpPr/>
            <p:nvPr/>
          </p:nvSpPr>
          <p:spPr>
            <a:xfrm>
              <a:off x="5309250" y="1204749"/>
              <a:ext cx="1296144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K_LO</a:t>
              </a:r>
              <a:endPara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77202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 – maturalne, </a:t>
              </a:r>
              <a:b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 tym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j.angielski</a:t>
              </a:r>
              <a:endPara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77202" y="333002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 – WF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30" name="Prostokąt 29"/>
          <p:cNvSpPr/>
          <p:nvPr/>
        </p:nvSpPr>
        <p:spPr>
          <a:xfrm>
            <a:off x="2677792" y="3886271"/>
            <a:ext cx="6466207" cy="21997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816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i="1" dirty="0" smtClean="0">
                <a:solidFill>
                  <a:schemeClr val="bg2"/>
                </a:solidFill>
                <a:latin typeface="+mn-lt"/>
              </a:rPr>
              <a:t>Te same pieniądze…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C00000"/>
                </a:solidFill>
                <a:latin typeface="+mn-lt"/>
              </a:rPr>
              <a:t>Taka sama państwowa wypłata, bo prywatnie </a:t>
            </a:r>
            <a:br>
              <a:rPr lang="pl-PL" i="1" dirty="0" smtClean="0">
                <a:solidFill>
                  <a:srgbClr val="C00000"/>
                </a:solidFill>
                <a:latin typeface="+mn-lt"/>
              </a:rPr>
            </a:br>
            <a:r>
              <a:rPr lang="pl-PL" i="1" dirty="0" smtClean="0">
                <a:solidFill>
                  <a:srgbClr val="C00000"/>
                </a:solidFill>
                <a:latin typeface="+mn-lt"/>
              </a:rPr>
              <a:t>inne pieniądze.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Uważam, że jestem za swoją pracę wynagradzana we właściwy sposób.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AC8300"/>
                </a:solidFill>
                <a:latin typeface="+mn-lt"/>
              </a:rPr>
              <a:t>Nagrody finansowe i dodatki motywacyjne w szkole </a:t>
            </a:r>
            <a:br>
              <a:rPr lang="pl-PL" i="1" dirty="0" smtClean="0">
                <a:solidFill>
                  <a:srgbClr val="AC8300"/>
                </a:solidFill>
                <a:latin typeface="+mn-lt"/>
              </a:rPr>
            </a:br>
            <a:r>
              <a:rPr lang="pl-PL" i="1" dirty="0" smtClean="0">
                <a:solidFill>
                  <a:srgbClr val="AC8300"/>
                </a:solidFill>
                <a:latin typeface="+mn-lt"/>
              </a:rPr>
              <a:t>są równe dla wszystkich.</a:t>
            </a:r>
          </a:p>
        </p:txBody>
      </p:sp>
      <p:grpSp>
        <p:nvGrpSpPr>
          <p:cNvPr id="31" name="Grupa 35"/>
          <p:cNvGrpSpPr/>
          <p:nvPr/>
        </p:nvGrpSpPr>
        <p:grpSpPr>
          <a:xfrm>
            <a:off x="6381851" y="1077323"/>
            <a:ext cx="2109198" cy="2884989"/>
            <a:chOff x="7035548" y="1187549"/>
            <a:chExt cx="2325244" cy="3180167"/>
          </a:xfrm>
        </p:grpSpPr>
        <p:sp>
          <p:nvSpPr>
            <p:cNvPr id="32" name="Prostokąt 31"/>
            <p:cNvSpPr/>
            <p:nvPr/>
          </p:nvSpPr>
          <p:spPr>
            <a:xfrm>
              <a:off x="7270666" y="11875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AC8300"/>
                  </a:solidFill>
                  <a:latin typeface="+mn-lt"/>
                </a:rPr>
                <a:t>K_G</a:t>
              </a:r>
              <a:endParaRPr lang="pl-PL" b="1" dirty="0" smtClean="0">
                <a:solidFill>
                  <a:srgbClr val="AC8300"/>
                </a:solidFill>
                <a:latin typeface="+mn-lt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7035548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/>
              </a:r>
              <a:br>
                <a:rPr lang="pl-PL" dirty="0" smtClean="0">
                  <a:solidFill>
                    <a:srgbClr val="AC83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i matematyka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7035548" y="3960596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 – WF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7128544" y="247859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45308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Te same pieniądze, a żadnej odpowiedzialności.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3" name="Grupa 34"/>
          <p:cNvGrpSpPr/>
          <p:nvPr/>
        </p:nvGrpSpPr>
        <p:grpSpPr>
          <a:xfrm>
            <a:off x="4424045" y="1092926"/>
            <a:ext cx="2024842" cy="2297340"/>
            <a:chOff x="4877202" y="1204749"/>
            <a:chExt cx="2232248" cy="2532392"/>
          </a:xfrm>
        </p:grpSpPr>
        <p:sp>
          <p:nvSpPr>
            <p:cNvPr id="13" name="Prostokąt 12"/>
            <p:cNvSpPr/>
            <p:nvPr/>
          </p:nvSpPr>
          <p:spPr>
            <a:xfrm>
              <a:off x="5309250" y="1204749"/>
              <a:ext cx="1296144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K_LO</a:t>
              </a:r>
              <a:endPara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77202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 – maturalne, </a:t>
              </a:r>
              <a:b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 tym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j.angielski</a:t>
              </a:r>
              <a:endPara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77202" y="333002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 – WF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2416522" y="3736125"/>
            <a:ext cx="6727478" cy="2753718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816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… żadna odpowiedzialność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AC8300"/>
                </a:solidFill>
                <a:latin typeface="+mn-lt"/>
              </a:rPr>
              <a:t>Odpowiedzialność za bezpieczeństwo, rozwój i zdrowie ucznia, </a:t>
            </a:r>
            <a:br>
              <a:rPr lang="pl-PL" i="1" dirty="0" smtClean="0">
                <a:solidFill>
                  <a:srgbClr val="AC8300"/>
                </a:solidFill>
                <a:latin typeface="+mn-lt"/>
              </a:rPr>
            </a:br>
            <a:r>
              <a:rPr lang="pl-PL" i="1" dirty="0" smtClean="0">
                <a:solidFill>
                  <a:srgbClr val="AC8300"/>
                </a:solidFill>
                <a:latin typeface="+mn-lt"/>
              </a:rPr>
              <a:t>ale ostatni przedmiot, który ktoś chciałby sprawdzać, dopóki </a:t>
            </a:r>
            <a:br>
              <a:rPr lang="pl-PL" i="1" dirty="0" smtClean="0">
                <a:solidFill>
                  <a:srgbClr val="AC8300"/>
                </a:solidFill>
                <a:latin typeface="+mn-lt"/>
              </a:rPr>
            </a:br>
            <a:r>
              <a:rPr lang="pl-PL" i="1" dirty="0" smtClean="0">
                <a:solidFill>
                  <a:srgbClr val="AC8300"/>
                </a:solidFill>
                <a:latin typeface="+mn-lt"/>
              </a:rPr>
              <a:t>nie ma problemu, np. z rodzicami</a:t>
            </a:r>
            <a:r>
              <a:rPr lang="pl-PL" i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.</a:t>
            </a:r>
            <a:endParaRPr lang="pl-PL" i="1" dirty="0" smtClean="0">
              <a:solidFill>
                <a:srgbClr val="FF0000"/>
              </a:solidFill>
              <a:latin typeface="+mn-lt"/>
            </a:endParaRP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Odpowiadam za inne sprawy: zdrowie, życie; jestem powiernikiem, jestem bliżej uczniów; czuję odpowiedzialność przed samą sobą i przed uczniem, nie przed dyrektorem.</a:t>
            </a:r>
          </a:p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i="1" dirty="0" smtClean="0">
                <a:solidFill>
                  <a:srgbClr val="C00000"/>
                </a:solidFill>
                <a:latin typeface="+mn-lt"/>
              </a:rPr>
              <a:t>Przyjemniejsza praca, bez stresu wynikającego z kontroli dydaktycznej, praca absorbująca mniej czasu.</a:t>
            </a:r>
          </a:p>
        </p:txBody>
      </p:sp>
      <p:grpSp>
        <p:nvGrpSpPr>
          <p:cNvPr id="31" name="Grupa 35"/>
          <p:cNvGrpSpPr/>
          <p:nvPr/>
        </p:nvGrpSpPr>
        <p:grpSpPr>
          <a:xfrm>
            <a:off x="6381851" y="1077323"/>
            <a:ext cx="2109198" cy="2884989"/>
            <a:chOff x="7035548" y="1187549"/>
            <a:chExt cx="2325244" cy="3180167"/>
          </a:xfrm>
        </p:grpSpPr>
        <p:sp>
          <p:nvSpPr>
            <p:cNvPr id="32" name="Prostokąt 31"/>
            <p:cNvSpPr/>
            <p:nvPr/>
          </p:nvSpPr>
          <p:spPr>
            <a:xfrm>
              <a:off x="7270666" y="11875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AC8300"/>
                  </a:solidFill>
                  <a:latin typeface="+mn-lt"/>
                </a:rPr>
                <a:t>K_G</a:t>
              </a:r>
              <a:endParaRPr lang="pl-PL" b="1" dirty="0" smtClean="0">
                <a:solidFill>
                  <a:srgbClr val="AC8300"/>
                </a:solidFill>
                <a:latin typeface="+mn-lt"/>
              </a:endParaRPr>
            </a:p>
          </p:txBody>
        </p:sp>
        <p:sp>
          <p:nvSpPr>
            <p:cNvPr id="33" name="Prostokąt 32"/>
            <p:cNvSpPr/>
            <p:nvPr/>
          </p:nvSpPr>
          <p:spPr>
            <a:xfrm>
              <a:off x="7035548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/>
              </a:r>
              <a:br>
                <a:rPr lang="pl-PL" dirty="0" smtClean="0">
                  <a:solidFill>
                    <a:srgbClr val="AC83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i matematyka</a:t>
              </a:r>
            </a:p>
          </p:txBody>
        </p:sp>
        <p:sp>
          <p:nvSpPr>
            <p:cNvPr id="34" name="Prostokąt 33"/>
            <p:cNvSpPr/>
            <p:nvPr/>
          </p:nvSpPr>
          <p:spPr>
            <a:xfrm>
              <a:off x="7035548" y="3960596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1 – WF</a:t>
              </a:r>
            </a:p>
          </p:txBody>
        </p:sp>
        <p:sp>
          <p:nvSpPr>
            <p:cNvPr id="35" name="Prostokąt 34"/>
            <p:cNvSpPr/>
            <p:nvPr/>
          </p:nvSpPr>
          <p:spPr>
            <a:xfrm>
              <a:off x="7128544" y="247859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AC83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AC8300"/>
                  </a:solidFill>
                  <a:latin typeface="+mn-lt"/>
                </a:rPr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Po czym poznać dobry WF?</a:t>
            </a:r>
            <a:endParaRPr lang="pl-PL" sz="3200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84721" y="1698686"/>
            <a:ext cx="6988175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363500" indent="-363500"/>
            <a:r>
              <a:rPr lang="pl-PL" sz="2400" dirty="0">
                <a:latin typeface="+mn-lt"/>
                <a:cs typeface="Arial" pitchFamily="34" charset="0"/>
              </a:rPr>
              <a:t>1.   Aktywność uczniów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00622" y="2213255"/>
            <a:ext cx="6988175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363500" indent="-363500"/>
            <a:r>
              <a:rPr lang="pl-PL" sz="2400" dirty="0">
                <a:latin typeface="+mn-lt"/>
                <a:cs typeface="Arial" pitchFamily="34" charset="0"/>
              </a:rPr>
              <a:t>2.   Osiągnięcia edukacyjne uczniów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616522" y="2737347"/>
            <a:ext cx="6988175" cy="8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marL="363500" indent="-363500"/>
            <a:r>
              <a:rPr lang="pl-PL" sz="2400" dirty="0">
                <a:latin typeface="+mn-lt"/>
                <a:cs typeface="Arial" pitchFamily="34" charset="0"/>
              </a:rPr>
              <a:t>3.   Obecność wychowania fizycznego </a:t>
            </a:r>
            <a:br>
              <a:rPr lang="pl-PL" sz="2400" dirty="0">
                <a:latin typeface="+mn-lt"/>
                <a:cs typeface="Arial" pitchFamily="34" charset="0"/>
              </a:rPr>
            </a:br>
            <a:r>
              <a:rPr lang="pl-PL" sz="2400" dirty="0">
                <a:latin typeface="+mn-lt"/>
                <a:cs typeface="Arial" pitchFamily="34" charset="0"/>
              </a:rPr>
              <a:t> w różnych przejawach szkolnego życia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79719" y="3640852"/>
            <a:ext cx="6526717" cy="83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marL="363500" indent="-363500"/>
            <a:r>
              <a:rPr lang="pl-PL" sz="2400" dirty="0">
                <a:latin typeface="+mn-lt"/>
                <a:cs typeface="Arial" pitchFamily="34" charset="0"/>
              </a:rPr>
              <a:t>4.   Upowszechnianie wzorów kultury fizycznej </a:t>
            </a:r>
            <a:br>
              <a:rPr lang="pl-PL" sz="2400" dirty="0">
                <a:latin typeface="+mn-lt"/>
                <a:cs typeface="Arial" pitchFamily="34" charset="0"/>
              </a:rPr>
            </a:br>
            <a:r>
              <a:rPr lang="pl-PL" sz="2400" dirty="0">
                <a:latin typeface="+mn-lt"/>
                <a:cs typeface="Arial" pitchFamily="34" charset="0"/>
              </a:rPr>
              <a:t> w środowisku lokalnym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221747" y="4576108"/>
            <a:ext cx="6526717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marL="363500" indent="-363500"/>
            <a:r>
              <a:rPr lang="pl-PL" sz="2400" dirty="0">
                <a:latin typeface="+mn-lt"/>
                <a:cs typeface="Arial" pitchFamily="34" charset="0"/>
              </a:rPr>
              <a:t>5.   Materialny standard wychowania fizycznego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403646" y="5157192"/>
            <a:ext cx="6984778" cy="707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r>
              <a:rPr lang="pl-PL" sz="2000" dirty="0" smtClean="0">
                <a:latin typeface="+mn-lt"/>
                <a:cs typeface="Arial" pitchFamily="34" charset="0"/>
              </a:rPr>
              <a:t>Frołowicz T. i </a:t>
            </a:r>
            <a:r>
              <a:rPr lang="pl-PL" sz="2000" dirty="0" err="1" smtClean="0">
                <a:latin typeface="+mn-lt"/>
                <a:cs typeface="Arial" pitchFamily="34" charset="0"/>
              </a:rPr>
              <a:t>wsp</a:t>
            </a:r>
            <a:r>
              <a:rPr lang="pl-PL" sz="2000" dirty="0" smtClean="0">
                <a:latin typeface="+mn-lt"/>
                <a:cs typeface="Arial" pitchFamily="34" charset="0"/>
              </a:rPr>
              <a:t>. (2004) Wychowanie fizyczne w nowoczesnych systemach edukacyjnych. Ekspertyza na zlecenie </a:t>
            </a:r>
            <a:r>
              <a:rPr lang="pl-PL" sz="2000" dirty="0" err="1" smtClean="0">
                <a:latin typeface="+mn-lt"/>
                <a:cs typeface="Arial" pitchFamily="34" charset="0"/>
              </a:rPr>
              <a:t>MENiS</a:t>
            </a:r>
            <a:r>
              <a:rPr lang="pl-PL" sz="2000" dirty="0" smtClean="0">
                <a:latin typeface="+mn-lt"/>
                <a:cs typeface="Arial" pitchFamily="34" charset="0"/>
              </a:rPr>
              <a:t>.</a:t>
            </a:r>
            <a:endParaRPr lang="pl-PL" sz="2000" dirty="0">
              <a:latin typeface="+mn-lt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129977" y="1124744"/>
            <a:ext cx="7402464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marL="363500" indent="-363500" algn="ctr"/>
            <a:r>
              <a:rPr lang="pl-PL" sz="2400" b="1" dirty="0" smtClean="0">
                <a:latin typeface="+mn-lt"/>
                <a:cs typeface="Arial" pitchFamily="34" charset="0"/>
              </a:rPr>
              <a:t>Czyli co należy wspierać, aby WF w szkole „udawał się”:</a:t>
            </a:r>
            <a:endParaRPr lang="pl-PL" sz="2400" b="1" dirty="0"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  <p:bldP spid="9" grpId="0" autoUpdateAnimBg="0"/>
      <p:bldP spid="10" grpId="0" autoUpdateAnimBg="0"/>
      <p:bldP spid="11" grpId="0"/>
      <p:bldP spid="1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Po czym poznać dobry WF?</a:t>
            </a:r>
            <a:endParaRPr lang="pl-PL" sz="3200" dirty="0">
              <a:solidFill>
                <a:schemeClr val="bg1"/>
              </a:solidFill>
            </a:endParaRPr>
          </a:p>
        </p:txBody>
      </p:sp>
      <p:grpSp>
        <p:nvGrpSpPr>
          <p:cNvPr id="3" name="Grupa 15"/>
          <p:cNvGrpSpPr/>
          <p:nvPr/>
        </p:nvGrpSpPr>
        <p:grpSpPr>
          <a:xfrm>
            <a:off x="3719896" y="2324473"/>
            <a:ext cx="3642943" cy="3281505"/>
            <a:chOff x="3719896" y="2324473"/>
            <a:chExt cx="3642943" cy="328150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9287" y="2472253"/>
              <a:ext cx="2152650" cy="3133725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503706" y="2324473"/>
              <a:ext cx="445005" cy="233031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stealth" w="lg" len="lg"/>
            </a:ln>
          </p:spPr>
          <p:txBody>
            <a:bodyPr lIns="82945" tIns="41473" rIns="82945" bIns="41473"/>
            <a:lstStyle/>
            <a:p>
              <a:endParaRPr lang="pl-PL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675052">
              <a:off x="6499239" y="3539478"/>
              <a:ext cx="863600" cy="568503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864" y="576"/>
                </a:cxn>
                <a:cxn ang="0">
                  <a:pos x="0" y="1152"/>
                </a:cxn>
              </a:cxnLst>
              <a:rect l="0" t="0" r="r" b="b"/>
              <a:pathLst>
                <a:path w="888" h="1152">
                  <a:moveTo>
                    <a:pt x="144" y="0"/>
                  </a:moveTo>
                  <a:cubicBezTo>
                    <a:pt x="516" y="192"/>
                    <a:pt x="888" y="384"/>
                    <a:pt x="864" y="576"/>
                  </a:cubicBezTo>
                  <a:cubicBezTo>
                    <a:pt x="840" y="768"/>
                    <a:pt x="144" y="1008"/>
                    <a:pt x="0" y="1152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stealth" w="lg" len="lg"/>
            </a:ln>
          </p:spPr>
          <p:txBody>
            <a:bodyPr lIns="82945" tIns="41473" rIns="82945" bIns="41473"/>
            <a:lstStyle/>
            <a:p>
              <a:endParaRPr lang="pl-PL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3719896" y="4488377"/>
              <a:ext cx="604929" cy="187772"/>
            </a:xfrm>
            <a:prstGeom prst="lin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 type="triangle" w="med" len="med"/>
            </a:ln>
          </p:spPr>
          <p:txBody>
            <a:bodyPr lIns="91430" tIns="45715" rIns="91430" bIns="45715"/>
            <a:lstStyle/>
            <a:p>
              <a:endParaRPr lang="pl-PL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 rot="21093007">
            <a:off x="1028313" y="1924124"/>
            <a:ext cx="4175746" cy="119175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+mn-lt"/>
              </a:rPr>
              <a:t>Wychowanie fizyczne</a:t>
            </a:r>
            <a:r>
              <a:rPr lang="pl-PL" dirty="0" smtClean="0">
                <a:solidFill>
                  <a:schemeClr val="bg1"/>
                </a:solidFill>
                <a:latin typeface="+mn-lt"/>
              </a:rPr>
              <a:t>, np.: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Symbol" pitchFamily="18" charset="2"/>
              <a:buChar char=""/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  tworzenie hierarchii wartości ,</a:t>
            </a:r>
          </a:p>
          <a:p>
            <a:pPr>
              <a:buClr>
                <a:schemeClr val="accent1">
                  <a:lumMod val="75000"/>
                </a:schemeClr>
              </a:buClr>
              <a:buFont typeface="Symbol" pitchFamily="18" charset="2"/>
              <a:buChar char=""/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  formowanie postaw,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Symbol" pitchFamily="18" charset="2"/>
              <a:buChar char=""/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 rozwijanie wiedzy i umiejętności.</a:t>
            </a:r>
          </a:p>
        </p:txBody>
      </p:sp>
      <p:sp>
        <p:nvSpPr>
          <p:cNvPr id="10" name="Prostokąt 9"/>
          <p:cNvSpPr/>
          <p:nvPr/>
        </p:nvSpPr>
        <p:spPr>
          <a:xfrm rot="1152835">
            <a:off x="711464" y="4750230"/>
            <a:ext cx="4501054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pl-PL" b="1" dirty="0" smtClean="0">
                <a:solidFill>
                  <a:srgbClr val="00B050"/>
                </a:solidFill>
                <a:latin typeface="+mn-lt"/>
              </a:rPr>
              <a:t>Kształtowanie fizyczne</a:t>
            </a:r>
            <a:r>
              <a:rPr lang="pl-PL" dirty="0" smtClean="0">
                <a:solidFill>
                  <a:srgbClr val="00B050"/>
                </a:solidFill>
                <a:latin typeface="+mn-lt"/>
              </a:rPr>
              <a:t>,  np.:</a:t>
            </a:r>
          </a:p>
          <a:p>
            <a:pPr>
              <a:buClr>
                <a:schemeClr val="tx1"/>
              </a:buClr>
              <a:buFont typeface="Arial" pitchFamily="34" charset="0"/>
              <a:buChar char="−"/>
              <a:defRPr/>
            </a:pPr>
            <a:r>
              <a:rPr lang="pl-PL" dirty="0" smtClean="0">
                <a:solidFill>
                  <a:srgbClr val="00B050"/>
                </a:solidFill>
                <a:latin typeface="+mn-lt"/>
              </a:rPr>
              <a:t> stymulacja, korekta rozwoju fizycznego</a:t>
            </a:r>
          </a:p>
          <a:p>
            <a:pPr>
              <a:buClr>
                <a:schemeClr val="tx1"/>
              </a:buClr>
              <a:buFont typeface="Arial" pitchFamily="34" charset="0"/>
              <a:buChar char="−"/>
              <a:defRPr/>
            </a:pPr>
            <a:r>
              <a:rPr lang="pl-PL" dirty="0" smtClean="0">
                <a:solidFill>
                  <a:srgbClr val="00B050"/>
                </a:solidFill>
                <a:latin typeface="+mn-lt"/>
              </a:rPr>
              <a:t> kształtowanie wytrzymałości, siły.</a:t>
            </a:r>
          </a:p>
        </p:txBody>
      </p:sp>
      <p:sp>
        <p:nvSpPr>
          <p:cNvPr id="11" name="Prostokąt 10"/>
          <p:cNvSpPr/>
          <p:nvPr/>
        </p:nvSpPr>
        <p:spPr>
          <a:xfrm rot="1398854">
            <a:off x="4669338" y="1852173"/>
            <a:ext cx="4626095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bg1"/>
                </a:solidFill>
                <a:latin typeface="+mn-lt"/>
              </a:rPr>
              <a:t>Realizacja </a:t>
            </a:r>
            <a:br>
              <a:rPr lang="pl-PL" b="1" dirty="0" smtClean="0">
                <a:solidFill>
                  <a:schemeClr val="bg1"/>
                </a:solidFill>
                <a:latin typeface="+mn-lt"/>
              </a:rPr>
            </a:br>
            <a:r>
              <a:rPr lang="pl-PL" b="1" dirty="0" smtClean="0">
                <a:solidFill>
                  <a:schemeClr val="bg1"/>
                </a:solidFill>
                <a:latin typeface="+mn-lt"/>
              </a:rPr>
              <a:t>podstawy programowej WF</a:t>
            </a:r>
            <a:br>
              <a:rPr lang="pl-PL" b="1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(osiągnięcia edukacyjne uczniów)</a:t>
            </a:r>
          </a:p>
        </p:txBody>
      </p:sp>
      <p:sp>
        <p:nvSpPr>
          <p:cNvPr id="12" name="Prostokąt 11"/>
          <p:cNvSpPr/>
          <p:nvPr/>
        </p:nvSpPr>
        <p:spPr>
          <a:xfrm rot="19497033">
            <a:off x="5161420" y="4808942"/>
            <a:ext cx="4254847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00B050"/>
                </a:solidFill>
                <a:latin typeface="+mn-lt"/>
              </a:rPr>
              <a:t>Obciążanie wysiłkiem fizycznym</a:t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dirty="0" smtClean="0">
                <a:solidFill>
                  <a:srgbClr val="00B050"/>
                </a:solidFill>
                <a:latin typeface="+mn-lt"/>
              </a:rPr>
              <a:t>(aktywność fizyczna uczniów)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4" name="Elipsa 13"/>
          <p:cNvSpPr/>
          <p:nvPr/>
        </p:nvSpPr>
        <p:spPr>
          <a:xfrm rot="19555673">
            <a:off x="5128390" y="4670277"/>
            <a:ext cx="4269674" cy="1045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 rot="1441803">
            <a:off x="4887941" y="1919230"/>
            <a:ext cx="4269674" cy="104578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3419872" y="1052736"/>
            <a:ext cx="2232248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i="1" dirty="0" smtClean="0">
                <a:solidFill>
                  <a:schemeClr val="bg1"/>
                </a:solidFill>
                <a:latin typeface="+mn-lt"/>
              </a:rPr>
              <a:t>wg Macieja Demela</a:t>
            </a:r>
            <a:endParaRPr lang="pl-PL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 Box 29"/>
          <p:cNvSpPr txBox="1">
            <a:spLocks noChangeArrowheads="1"/>
          </p:cNvSpPr>
          <p:nvPr/>
        </p:nvSpPr>
        <p:spPr bwMode="auto">
          <a:xfrm rot="1469671">
            <a:off x="6072518" y="1507166"/>
            <a:ext cx="2975628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eaLnBrk="0">
              <a:buFont typeface="Arial" charset="0"/>
              <a:buNone/>
              <a:defRPr/>
            </a:pPr>
            <a:r>
              <a:rPr lang="pl-PL" sz="2400" b="1" i="1" dirty="0" smtClean="0">
                <a:solidFill>
                  <a:srgbClr val="C00000"/>
                </a:solidFill>
                <a:latin typeface="+mn-lt"/>
              </a:rPr>
              <a:t>Kompetencje ucznia</a:t>
            </a:r>
            <a:endParaRPr lang="pl-PL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8" name="Text Box 29"/>
          <p:cNvSpPr txBox="1">
            <a:spLocks noChangeArrowheads="1"/>
          </p:cNvSpPr>
          <p:nvPr/>
        </p:nvSpPr>
        <p:spPr bwMode="auto">
          <a:xfrm rot="19363529">
            <a:off x="6296975" y="5497797"/>
            <a:ext cx="2975628" cy="4616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eaLnBrk="0">
              <a:buFont typeface="Arial" charset="0"/>
              <a:buNone/>
              <a:defRPr/>
            </a:pPr>
            <a:r>
              <a:rPr lang="pl-PL" sz="2400" b="1" i="1" dirty="0" smtClean="0">
                <a:solidFill>
                  <a:srgbClr val="C00000"/>
                </a:solidFill>
                <a:latin typeface="+mn-lt"/>
              </a:rPr>
              <a:t>Aktywność ucznia</a:t>
            </a:r>
            <a:endParaRPr lang="pl-PL" sz="2400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6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034104"/>
            <a:ext cx="6336704" cy="504800"/>
          </a:xfrm>
        </p:spPr>
        <p:txBody>
          <a:bodyPr/>
          <a:lstStyle/>
          <a:p>
            <a:pPr>
              <a:defRPr/>
            </a:pPr>
            <a:r>
              <a:rPr kumimoji="1" lang="pl-PL" b="1" kern="1200" dirty="0" smtClean="0">
                <a:latin typeface="+mn-lt"/>
                <a:ea typeface="+mn-ea"/>
                <a:cs typeface="+mn-cs"/>
              </a:rPr>
              <a:t>Średni tygodniowy wymiar WF w minutach</a:t>
            </a:r>
            <a:endParaRPr kumimoji="1" lang="pl-PL" b="1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graphicFrame>
        <p:nvGraphicFramePr>
          <p:cNvPr id="4" name="Group 246"/>
          <p:cNvGraphicFramePr>
            <a:graphicFrameLocks noGrp="1"/>
          </p:cNvGraphicFramePr>
          <p:nvPr/>
        </p:nvGraphicFramePr>
        <p:xfrm>
          <a:off x="1179959" y="1538904"/>
          <a:ext cx="6985000" cy="4064000"/>
        </p:xfrm>
        <a:graphic>
          <a:graphicData uri="http://schemas.openxmlformats.org/drawingml/2006/table">
            <a:tbl>
              <a:tblPr/>
              <a:tblGrid>
                <a:gridCol w="2108200"/>
                <a:gridCol w="1219200"/>
                <a:gridCol w="1219200"/>
                <a:gridCol w="1219200"/>
                <a:gridCol w="121920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6-9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10-12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13-16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17-19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POLSKA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PORTUGALIA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FRANCJA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SZWAJCARIA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SŁOWACJA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LITWA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CZECHY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LUKSEMBURG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IRLANDIA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6" name="Łącznik prosty 5"/>
          <p:cNvCxnSpPr/>
          <p:nvPr/>
        </p:nvCxnSpPr>
        <p:spPr bwMode="auto">
          <a:xfrm>
            <a:off x="894826" y="2560562"/>
            <a:ext cx="7446194" cy="0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ytuł 1"/>
          <p:cNvSpPr txBox="1">
            <a:spLocks/>
          </p:cNvSpPr>
          <p:nvPr/>
        </p:nvSpPr>
        <p:spPr>
          <a:xfrm>
            <a:off x="4499992" y="5643360"/>
            <a:ext cx="3960440" cy="57606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pl-PL" sz="2000" b="1" dirty="0" smtClean="0">
                <a:latin typeface="+mn-lt"/>
                <a:cs typeface="+mn-cs"/>
              </a:rPr>
              <a:t>(wg J. </a:t>
            </a:r>
            <a:r>
              <a:rPr kumimoji="1" lang="pl-PL" sz="2000" b="1" dirty="0" err="1" smtClean="0">
                <a:latin typeface="+mn-lt"/>
                <a:cs typeface="+mn-cs"/>
              </a:rPr>
              <a:t>Pośpiecha</a:t>
            </a:r>
            <a:r>
              <a:rPr kumimoji="1" lang="pl-PL" sz="2000" b="1" dirty="0" smtClean="0">
                <a:latin typeface="+mn-lt"/>
                <a:cs typeface="+mn-cs"/>
              </a:rPr>
              <a:t>, 2006)</a:t>
            </a:r>
            <a:endParaRPr kumimoji="1" lang="pl-PL" sz="2000" b="1" dirty="0">
              <a:latin typeface="+mn-lt"/>
              <a:cs typeface="+mn-cs"/>
            </a:endParaRPr>
          </a:p>
        </p:txBody>
      </p:sp>
      <p:sp>
        <p:nvSpPr>
          <p:cNvPr id="11" name="Tytuł 1"/>
          <p:cNvSpPr txBox="1">
            <a:spLocks/>
          </p:cNvSpPr>
          <p:nvPr/>
        </p:nvSpPr>
        <p:spPr>
          <a:xfrm>
            <a:off x="457200" y="115888"/>
            <a:ext cx="8229600" cy="79216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 czym poznać dobry WF?</a:t>
            </a:r>
            <a:endParaRPr kumimoji="0" lang="pl-PL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Po czym poznać dobry WF?</a:t>
            </a:r>
            <a:endParaRPr lang="pl-PL" sz="3200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graphicFrame>
        <p:nvGraphicFramePr>
          <p:cNvPr id="4" name="Group 95"/>
          <p:cNvGraphicFramePr>
            <a:graphicFrameLocks noGrp="1"/>
          </p:cNvGraphicFramePr>
          <p:nvPr/>
        </p:nvGraphicFramePr>
        <p:xfrm>
          <a:off x="1460623" y="5145369"/>
          <a:ext cx="6985000" cy="783200"/>
        </p:xfrm>
        <a:graphic>
          <a:graphicData uri="http://schemas.openxmlformats.org/drawingml/2006/table">
            <a:tbl>
              <a:tblPr/>
              <a:tblGrid>
                <a:gridCol w="2108200"/>
                <a:gridCol w="1219200"/>
                <a:gridCol w="1219200"/>
                <a:gridCol w="1219200"/>
                <a:gridCol w="1219200"/>
              </a:tblGrid>
              <a:tr h="376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Kraj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6-9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10-12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13-16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17-19 lat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POLSKA</a:t>
                      </a:r>
                    </a:p>
                  </a:txBody>
                  <a:tcPr marL="90000" marR="90000" marT="36000" marB="36000" anchor="ctr" anchorCtr="1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1" lang="pl-PL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</a:t>
                      </a:r>
                    </a:p>
                  </a:txBody>
                  <a:tcPr marL="90000" marR="90000" marT="36000" marB="36000" anchor="ctr" anchorCtr="1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7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483769" y="1412778"/>
            <a:ext cx="2130132" cy="923320"/>
          </a:xfrm>
          <a:prstGeom prst="rect">
            <a:avLst/>
          </a:prstGeom>
          <a:noFill/>
          <a:ln w="19050" algn="ctr">
            <a:solidFill>
              <a:srgbClr val="000076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l-PL" i="1" dirty="0" smtClean="0">
                <a:latin typeface="+mn-lt"/>
              </a:rPr>
              <a:t>ok. 15-19% uczniów nieobecnych lub niećwiczących</a:t>
            </a:r>
            <a:endParaRPr lang="pl-PL" dirty="0">
              <a:latin typeface="+mn-l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59632" y="2636913"/>
            <a:ext cx="2144935" cy="923320"/>
          </a:xfrm>
          <a:prstGeom prst="rect">
            <a:avLst/>
          </a:prstGeom>
          <a:noFill/>
          <a:ln w="19050" algn="ctr">
            <a:solidFill>
              <a:srgbClr val="000076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l-PL" i="1" dirty="0" smtClean="0">
                <a:latin typeface="+mn-lt"/>
              </a:rPr>
              <a:t>ok. 23-24% uczniów nieobecnych lub niećwiczących</a:t>
            </a:r>
            <a:endParaRPr lang="pl-PL" dirty="0">
              <a:latin typeface="+mn-lt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89186" y="3861049"/>
            <a:ext cx="2055773" cy="923320"/>
          </a:xfrm>
          <a:prstGeom prst="rect">
            <a:avLst/>
          </a:prstGeom>
          <a:noFill/>
          <a:ln w="19050" algn="ctr">
            <a:solidFill>
              <a:srgbClr val="000076"/>
            </a:solidFill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pl-PL" i="1" dirty="0" smtClean="0">
                <a:latin typeface="+mn-lt"/>
              </a:rPr>
              <a:t>ok. 30-36% uczniów nieobecnych lub niećwiczących</a:t>
            </a:r>
            <a:endParaRPr lang="pl-PL" dirty="0">
              <a:latin typeface="+mn-lt"/>
            </a:endParaRPr>
          </a:p>
        </p:txBody>
      </p:sp>
      <p:grpSp>
        <p:nvGrpSpPr>
          <p:cNvPr id="9" name="Grupa 30"/>
          <p:cNvGrpSpPr/>
          <p:nvPr/>
        </p:nvGrpSpPr>
        <p:grpSpPr>
          <a:xfrm>
            <a:off x="4695630" y="5060654"/>
            <a:ext cx="3805738" cy="530543"/>
            <a:chOff x="4566920" y="5160774"/>
            <a:chExt cx="3805738" cy="530543"/>
          </a:xfrm>
        </p:grpSpPr>
        <p:sp>
          <p:nvSpPr>
            <p:cNvPr id="10" name="Oval 89"/>
            <p:cNvSpPr>
              <a:spLocks noChangeArrowheads="1"/>
            </p:cNvSpPr>
            <p:nvPr/>
          </p:nvSpPr>
          <p:spPr bwMode="auto">
            <a:xfrm>
              <a:off x="4566920" y="5160774"/>
              <a:ext cx="1332000" cy="519351"/>
            </a:xfrm>
            <a:prstGeom prst="ellipse">
              <a:avLst/>
            </a:prstGeom>
            <a:noFill/>
            <a:ln w="38100">
              <a:solidFill>
                <a:srgbClr val="9D0905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11" name="Oval 89"/>
            <p:cNvSpPr>
              <a:spLocks noChangeArrowheads="1"/>
            </p:cNvSpPr>
            <p:nvPr/>
          </p:nvSpPr>
          <p:spPr bwMode="auto">
            <a:xfrm>
              <a:off x="5800756" y="5165144"/>
              <a:ext cx="1332000" cy="519351"/>
            </a:xfrm>
            <a:prstGeom prst="ellipse">
              <a:avLst/>
            </a:prstGeom>
            <a:noFill/>
            <a:ln w="38100">
              <a:solidFill>
                <a:srgbClr val="9D0905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pl-PL">
                <a:latin typeface="+mn-lt"/>
              </a:endParaRPr>
            </a:p>
          </p:txBody>
        </p:sp>
        <p:sp>
          <p:nvSpPr>
            <p:cNvPr id="12" name="Oval 89"/>
            <p:cNvSpPr>
              <a:spLocks noChangeArrowheads="1"/>
            </p:cNvSpPr>
            <p:nvPr/>
          </p:nvSpPr>
          <p:spPr bwMode="auto">
            <a:xfrm>
              <a:off x="7040658" y="5171966"/>
              <a:ext cx="1332000" cy="519351"/>
            </a:xfrm>
            <a:prstGeom prst="ellipse">
              <a:avLst/>
            </a:prstGeom>
            <a:noFill/>
            <a:ln w="38100">
              <a:solidFill>
                <a:srgbClr val="9D0905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endParaRPr lang="pl-PL">
                <a:latin typeface="+mn-lt"/>
              </a:endParaRP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981923" y="1412777"/>
            <a:ext cx="1951037" cy="923320"/>
          </a:xfrm>
          <a:prstGeom prst="rect">
            <a:avLst/>
          </a:prstGeom>
          <a:noFill/>
          <a:ln w="19050" algn="ctr">
            <a:solidFill>
              <a:srgbClr val="000076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i="1" dirty="0" smtClean="0">
                <a:latin typeface="+mn-lt"/>
              </a:rPr>
              <a:t>ok. 4% uczniów trwale </a:t>
            </a:r>
            <a:r>
              <a:rPr lang="pl-PL" i="1" dirty="0" err="1" smtClean="0">
                <a:latin typeface="+mn-lt"/>
              </a:rPr>
              <a:t>zwolnio-nych</a:t>
            </a:r>
            <a:r>
              <a:rPr lang="pl-PL" i="1" dirty="0" smtClean="0">
                <a:latin typeface="+mn-lt"/>
              </a:rPr>
              <a:t> z WF</a:t>
            </a:r>
            <a:endParaRPr lang="pl-PL" dirty="0">
              <a:latin typeface="+mn-lt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990034" y="2638596"/>
            <a:ext cx="1951037" cy="923320"/>
          </a:xfrm>
          <a:prstGeom prst="rect">
            <a:avLst/>
          </a:prstGeom>
          <a:noFill/>
          <a:ln w="19050" algn="ctr">
            <a:solidFill>
              <a:srgbClr val="000076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i="1" dirty="0" smtClean="0">
                <a:latin typeface="+mn-lt"/>
              </a:rPr>
              <a:t>ok. 10% uczniów trwale </a:t>
            </a:r>
            <a:r>
              <a:rPr lang="pl-PL" i="1" dirty="0" err="1" smtClean="0">
                <a:latin typeface="+mn-lt"/>
              </a:rPr>
              <a:t>zwolnio-nych</a:t>
            </a:r>
            <a:r>
              <a:rPr lang="pl-PL" i="1" dirty="0" smtClean="0">
                <a:latin typeface="+mn-lt"/>
              </a:rPr>
              <a:t> z WF</a:t>
            </a:r>
            <a:endParaRPr lang="pl-PL" dirty="0">
              <a:latin typeface="+mn-lt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070154" y="3862732"/>
            <a:ext cx="1951037" cy="923320"/>
          </a:xfrm>
          <a:prstGeom prst="rect">
            <a:avLst/>
          </a:prstGeom>
          <a:noFill/>
          <a:ln w="19050" algn="ctr">
            <a:solidFill>
              <a:srgbClr val="000076"/>
            </a:solidFill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i="1" dirty="0" smtClean="0">
                <a:latin typeface="+mn-lt"/>
              </a:rPr>
              <a:t>ok. 12% uczniów trwale </a:t>
            </a:r>
            <a:r>
              <a:rPr lang="pl-PL" i="1" dirty="0" err="1" smtClean="0">
                <a:latin typeface="+mn-lt"/>
              </a:rPr>
              <a:t>zwolnio-nych</a:t>
            </a:r>
            <a:r>
              <a:rPr lang="pl-PL" i="1" dirty="0" smtClean="0">
                <a:latin typeface="+mn-lt"/>
              </a:rPr>
              <a:t> z WF</a:t>
            </a:r>
            <a:endParaRPr lang="pl-PL" dirty="0">
              <a:latin typeface="+mn-lt"/>
            </a:endParaRPr>
          </a:p>
        </p:txBody>
      </p:sp>
      <p:cxnSp>
        <p:nvCxnSpPr>
          <p:cNvPr id="16" name="Łącznik prosty ze strzałką 15"/>
          <p:cNvCxnSpPr/>
          <p:nvPr/>
        </p:nvCxnSpPr>
        <p:spPr bwMode="auto">
          <a:xfrm rot="16200000" flipH="1">
            <a:off x="3692599" y="3284984"/>
            <a:ext cx="2376264" cy="79208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17" name="Łącznik prosty ze strzałką 16"/>
          <p:cNvCxnSpPr/>
          <p:nvPr/>
        </p:nvCxnSpPr>
        <p:spPr bwMode="auto">
          <a:xfrm>
            <a:off x="3476072" y="3515310"/>
            <a:ext cx="2800370" cy="1430452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18" name="Łącznik prosty ze strzałką 17"/>
          <p:cNvCxnSpPr/>
          <p:nvPr/>
        </p:nvCxnSpPr>
        <p:spPr bwMode="auto">
          <a:xfrm>
            <a:off x="2324447" y="4149080"/>
            <a:ext cx="5040560" cy="86409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19" name="Łącznik prosty ze strzałką 18"/>
          <p:cNvCxnSpPr/>
          <p:nvPr/>
        </p:nvCxnSpPr>
        <p:spPr bwMode="auto">
          <a:xfrm rot="16200000" flipH="1">
            <a:off x="4236852" y="3676837"/>
            <a:ext cx="2304254" cy="80393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20" name="Łącznik prosty ze strzałką 19"/>
          <p:cNvCxnSpPr/>
          <p:nvPr/>
        </p:nvCxnSpPr>
        <p:spPr bwMode="auto">
          <a:xfrm rot="16200000" flipH="1">
            <a:off x="5849151" y="4296788"/>
            <a:ext cx="1208367" cy="48859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cxnSp>
        <p:nvCxnSpPr>
          <p:cNvPr id="21" name="Łącznik prosty ze strzałką 20"/>
          <p:cNvCxnSpPr/>
          <p:nvPr/>
        </p:nvCxnSpPr>
        <p:spPr bwMode="auto">
          <a:xfrm>
            <a:off x="7445969" y="4833133"/>
            <a:ext cx="6810" cy="18083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stealth" w="lg" len="lg"/>
            <a:tailEnd type="none" w="lg" len="lg"/>
          </a:ln>
          <a:effectLst/>
        </p:spPr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 rot="19715211">
            <a:off x="-211173" y="1369246"/>
            <a:ext cx="2829778" cy="83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  <a:t>Co zrobić, </a:t>
            </a:r>
            <a:b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pl-PL" sz="2400" b="1" dirty="0" smtClean="0">
                <a:solidFill>
                  <a:srgbClr val="FF0000"/>
                </a:solidFill>
                <a:latin typeface="Arial" pitchFamily="34" charset="0"/>
              </a:rPr>
              <a:t>aby tak nie było?</a:t>
            </a:r>
            <a:endParaRPr lang="pl-PL" sz="2400" b="1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Po czym poznać dobry WF?</a:t>
            </a:r>
            <a:endParaRPr lang="pl-PL" sz="3200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graphicFrame>
        <p:nvGraphicFramePr>
          <p:cNvPr id="4" name="Group 38"/>
          <p:cNvGraphicFramePr>
            <a:graphicFrameLocks noGrp="1"/>
          </p:cNvGraphicFramePr>
          <p:nvPr/>
        </p:nvGraphicFramePr>
        <p:xfrm>
          <a:off x="684213" y="1534427"/>
          <a:ext cx="7975600" cy="3694773"/>
        </p:xfrm>
        <a:graphic>
          <a:graphicData uri="http://schemas.openxmlformats.org/drawingml/2006/table">
            <a:tbl>
              <a:tblPr/>
              <a:tblGrid>
                <a:gridCol w="3571875"/>
                <a:gridCol w="1450975"/>
                <a:gridCol w="2952750"/>
              </a:tblGrid>
              <a:tr h="6704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Obszary oceny jakości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Wskaźniki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Zamiary na przyszłość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Aktywność uczniów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Kompetencje uczniów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WF w różnych przejawach szkolnego życia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Upowszechnianie wzorów </a:t>
                      </a:r>
                      <a:b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</a:b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KF w środowisku lokalnym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Materialny standard WF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0" lang="pl-PL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/>
                      </a:pPr>
                      <a:endParaRPr kumimoji="1" lang="pl-P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7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9"/>
          <p:cNvSpPr txBox="1">
            <a:spLocks noChangeArrowheads="1"/>
          </p:cNvSpPr>
          <p:nvPr/>
        </p:nvSpPr>
        <p:spPr bwMode="auto">
          <a:xfrm>
            <a:off x="4400550" y="2269362"/>
            <a:ext cx="1079500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Jeśli źle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70"/>
          <p:cNvSpPr txBox="1">
            <a:spLocks noChangeArrowheads="1"/>
          </p:cNvSpPr>
          <p:nvPr/>
        </p:nvSpPr>
        <p:spPr bwMode="auto">
          <a:xfrm>
            <a:off x="4400550" y="2856737"/>
            <a:ext cx="1079500" cy="404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Jeśli źle</a:t>
            </a:r>
            <a:endParaRPr lang="pl-PL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74"/>
          <p:cNvSpPr txBox="1">
            <a:spLocks noChangeArrowheads="1"/>
          </p:cNvSpPr>
          <p:nvPr/>
        </p:nvSpPr>
        <p:spPr bwMode="auto">
          <a:xfrm>
            <a:off x="5768974" y="2843992"/>
            <a:ext cx="2835473" cy="4385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pl-PL" b="1" dirty="0">
                <a:latin typeface="Arial" pitchFamily="34" charset="0"/>
                <a:cs typeface="Arial" pitchFamily="34" charset="0"/>
              </a:rPr>
              <a:t>W dalszej przyszłości…</a:t>
            </a:r>
          </a:p>
        </p:txBody>
      </p:sp>
      <p:sp>
        <p:nvSpPr>
          <p:cNvPr id="13" name="Text Box 75"/>
          <p:cNvSpPr txBox="1">
            <a:spLocks noChangeArrowheads="1"/>
          </p:cNvSpPr>
          <p:nvPr/>
        </p:nvSpPr>
        <p:spPr bwMode="auto">
          <a:xfrm>
            <a:off x="5816273" y="2270678"/>
            <a:ext cx="2374900" cy="4045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0" tIns="45715" rIns="91430" bIns="45715">
            <a:spAutoFit/>
          </a:bodyPr>
          <a:lstStyle/>
          <a:p>
            <a:pPr algn="ctr">
              <a:lnSpc>
                <a:spcPct val="125000"/>
              </a:lnSpc>
              <a:buFont typeface="Wingdings" pitchFamily="2" charset="2"/>
              <a:buNone/>
            </a:pPr>
            <a:r>
              <a:rPr lang="pl-PL" b="1" dirty="0">
                <a:latin typeface="Arial" pitchFamily="34" charset="0"/>
                <a:cs typeface="Arial" pitchFamily="34" charset="0"/>
              </a:rPr>
              <a:t>W przyszłym roku…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autoUpdateAnimBg="0"/>
      <p:bldP spid="1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>
                <a:solidFill>
                  <a:schemeClr val="bg1"/>
                </a:solidFill>
              </a:rPr>
              <a:t>Po czym poznać dobry WF?</a:t>
            </a:r>
            <a:endParaRPr lang="pl-PL" sz="3200" dirty="0">
              <a:solidFill>
                <a:schemeClr val="bg1"/>
              </a:solidFill>
            </a:endParaRPr>
          </a:p>
        </p:txBody>
      </p:sp>
      <p:grpSp>
        <p:nvGrpSpPr>
          <p:cNvPr id="16" name="Grupa 15"/>
          <p:cNvGrpSpPr/>
          <p:nvPr/>
        </p:nvGrpSpPr>
        <p:grpSpPr>
          <a:xfrm>
            <a:off x="3719896" y="2324473"/>
            <a:ext cx="3642943" cy="3281505"/>
            <a:chOff x="3719896" y="2324473"/>
            <a:chExt cx="3642943" cy="3281505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9287" y="2472253"/>
              <a:ext cx="2152650" cy="3133725"/>
            </a:xfrm>
            <a:prstGeom prst="rect">
              <a:avLst/>
            </a:prstGeom>
            <a:noFill/>
          </p:spPr>
        </p:pic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4503706" y="2324473"/>
              <a:ext cx="445005" cy="233031"/>
            </a:xfrm>
            <a:prstGeom prst="line">
              <a:avLst/>
            </a:pr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stealth" w="lg" len="lg"/>
            </a:ln>
          </p:spPr>
          <p:txBody>
            <a:bodyPr lIns="82945" tIns="41473" rIns="82945" bIns="41473"/>
            <a:lstStyle/>
            <a:p>
              <a:endParaRPr lang="pl-PL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7" name="Freeform 9"/>
            <p:cNvSpPr>
              <a:spLocks/>
            </p:cNvSpPr>
            <p:nvPr/>
          </p:nvSpPr>
          <p:spPr bwMode="auto">
            <a:xfrm rot="675052">
              <a:off x="6499239" y="3539478"/>
              <a:ext cx="863600" cy="568503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864" y="576"/>
                </a:cxn>
                <a:cxn ang="0">
                  <a:pos x="0" y="1152"/>
                </a:cxn>
              </a:cxnLst>
              <a:rect l="0" t="0" r="r" b="b"/>
              <a:pathLst>
                <a:path w="888" h="1152">
                  <a:moveTo>
                    <a:pt x="144" y="0"/>
                  </a:moveTo>
                  <a:cubicBezTo>
                    <a:pt x="516" y="192"/>
                    <a:pt x="888" y="384"/>
                    <a:pt x="864" y="576"/>
                  </a:cubicBezTo>
                  <a:cubicBezTo>
                    <a:pt x="840" y="768"/>
                    <a:pt x="144" y="1008"/>
                    <a:pt x="0" y="1152"/>
                  </a:cubicBezTo>
                </a:path>
              </a:pathLst>
            </a:custGeom>
            <a:noFill/>
            <a:ln w="38100">
              <a:solidFill>
                <a:schemeClr val="bg1">
                  <a:lumMod val="75000"/>
                </a:schemeClr>
              </a:solidFill>
              <a:round/>
              <a:headEnd/>
              <a:tailEnd type="stealth" w="lg" len="lg"/>
            </a:ln>
          </p:spPr>
          <p:txBody>
            <a:bodyPr lIns="82945" tIns="41473" rIns="82945" bIns="41473"/>
            <a:lstStyle/>
            <a:p>
              <a:endParaRPr lang="pl-PL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 flipV="1">
              <a:off x="3719896" y="4488377"/>
              <a:ext cx="604929" cy="187772"/>
            </a:xfrm>
            <a:prstGeom prst="line">
              <a:avLst/>
            </a:prstGeom>
            <a:noFill/>
            <a:ln w="38100">
              <a:solidFill>
                <a:srgbClr val="007A37"/>
              </a:solidFill>
              <a:round/>
              <a:headEnd/>
              <a:tailEnd type="triangle" w="med" len="med"/>
            </a:ln>
          </p:spPr>
          <p:txBody>
            <a:bodyPr lIns="91430" tIns="45715" rIns="91430" bIns="45715"/>
            <a:lstStyle/>
            <a:p>
              <a:endParaRPr lang="pl-PL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9" name="Prostokąt 8"/>
          <p:cNvSpPr/>
          <p:nvPr/>
        </p:nvSpPr>
        <p:spPr>
          <a:xfrm rot="21093007">
            <a:off x="1028313" y="1924124"/>
            <a:ext cx="4175746" cy="1191752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defRPr/>
            </a:pPr>
            <a:r>
              <a:rPr lang="pl-PL" b="1" dirty="0" smtClean="0">
                <a:solidFill>
                  <a:schemeClr val="bg1"/>
                </a:solidFill>
                <a:latin typeface="+mn-lt"/>
              </a:rPr>
              <a:t>Wychowanie fizyczne</a:t>
            </a:r>
            <a:r>
              <a:rPr lang="pl-PL" dirty="0" smtClean="0">
                <a:solidFill>
                  <a:schemeClr val="bg1"/>
                </a:solidFill>
                <a:latin typeface="+mn-lt"/>
              </a:rPr>
              <a:t>, np.: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Symbol" pitchFamily="18" charset="2"/>
              <a:buChar char=""/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  tworzenie hierarchii wartości ,</a:t>
            </a:r>
          </a:p>
          <a:p>
            <a:pPr>
              <a:buClr>
                <a:schemeClr val="accent1">
                  <a:lumMod val="75000"/>
                </a:schemeClr>
              </a:buClr>
              <a:buFont typeface="Symbol" pitchFamily="18" charset="2"/>
              <a:buChar char=""/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  formowanie postaw,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Symbol" pitchFamily="18" charset="2"/>
              <a:buChar char=""/>
              <a:defRPr/>
            </a:pPr>
            <a:r>
              <a:rPr lang="pl-PL" dirty="0" smtClean="0">
                <a:solidFill>
                  <a:schemeClr val="bg1"/>
                </a:solidFill>
                <a:latin typeface="+mn-lt"/>
              </a:rPr>
              <a:t> rozwijanie wiedzy i umiejętności.</a:t>
            </a:r>
          </a:p>
        </p:txBody>
      </p:sp>
      <p:sp>
        <p:nvSpPr>
          <p:cNvPr id="10" name="Prostokąt 9"/>
          <p:cNvSpPr/>
          <p:nvPr/>
        </p:nvSpPr>
        <p:spPr>
          <a:xfrm rot="1152835">
            <a:off x="711464" y="4750230"/>
            <a:ext cx="4501054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pl-PL" b="1" dirty="0" smtClean="0">
                <a:solidFill>
                  <a:srgbClr val="00B050"/>
                </a:solidFill>
                <a:latin typeface="+mn-lt"/>
              </a:rPr>
              <a:t>Kształtowanie fizyczne</a:t>
            </a:r>
            <a:r>
              <a:rPr lang="pl-PL" dirty="0" smtClean="0">
                <a:solidFill>
                  <a:srgbClr val="00B050"/>
                </a:solidFill>
                <a:latin typeface="+mn-lt"/>
              </a:rPr>
              <a:t>,  np.:</a:t>
            </a:r>
          </a:p>
          <a:p>
            <a:pPr>
              <a:buClr>
                <a:srgbClr val="007A37"/>
              </a:buClr>
              <a:buFont typeface="Arial" pitchFamily="34" charset="0"/>
              <a:buChar char="−"/>
              <a:defRPr/>
            </a:pPr>
            <a:r>
              <a:rPr lang="pl-PL" dirty="0" smtClean="0">
                <a:solidFill>
                  <a:srgbClr val="00B050"/>
                </a:solidFill>
                <a:latin typeface="+mn-lt"/>
              </a:rPr>
              <a:t> stymulacja, korekta rozwoju fizycznego</a:t>
            </a:r>
          </a:p>
          <a:p>
            <a:pPr>
              <a:buClr>
                <a:srgbClr val="007A37"/>
              </a:buClr>
              <a:buFont typeface="Arial" pitchFamily="34" charset="0"/>
              <a:buChar char="−"/>
              <a:defRPr/>
            </a:pPr>
            <a:r>
              <a:rPr lang="pl-PL" dirty="0" smtClean="0">
                <a:solidFill>
                  <a:srgbClr val="00B050"/>
                </a:solidFill>
                <a:latin typeface="+mn-lt"/>
              </a:rPr>
              <a:t> kształtowanie wytrzymałości, siły.</a:t>
            </a:r>
          </a:p>
        </p:txBody>
      </p:sp>
      <p:sp>
        <p:nvSpPr>
          <p:cNvPr id="11" name="Prostokąt 10"/>
          <p:cNvSpPr/>
          <p:nvPr/>
        </p:nvSpPr>
        <p:spPr>
          <a:xfrm rot="1398854">
            <a:off x="4669338" y="1852173"/>
            <a:ext cx="4626095" cy="914753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bg1"/>
                </a:solidFill>
                <a:latin typeface="+mn-lt"/>
              </a:rPr>
              <a:t>Realizacja </a:t>
            </a:r>
            <a:br>
              <a:rPr lang="pl-PL" b="1" dirty="0" smtClean="0">
                <a:solidFill>
                  <a:schemeClr val="bg1"/>
                </a:solidFill>
                <a:latin typeface="+mn-lt"/>
              </a:rPr>
            </a:br>
            <a:r>
              <a:rPr lang="pl-PL" b="1" dirty="0" smtClean="0">
                <a:solidFill>
                  <a:schemeClr val="bg1"/>
                </a:solidFill>
                <a:latin typeface="+mn-lt"/>
              </a:rPr>
              <a:t>podstawy programowej WF</a:t>
            </a:r>
            <a:br>
              <a:rPr lang="pl-PL" b="1" dirty="0" smtClean="0">
                <a:solidFill>
                  <a:schemeClr val="bg1"/>
                </a:solidFill>
                <a:latin typeface="+mn-lt"/>
              </a:rPr>
            </a:br>
            <a:r>
              <a:rPr lang="pl-PL" dirty="0" smtClean="0">
                <a:solidFill>
                  <a:schemeClr val="bg1"/>
                </a:solidFill>
                <a:latin typeface="+mn-lt"/>
              </a:rPr>
              <a:t>(osiągnięcia edukacyjne uczniów)</a:t>
            </a:r>
          </a:p>
        </p:txBody>
      </p:sp>
      <p:sp>
        <p:nvSpPr>
          <p:cNvPr id="12" name="Prostokąt 11"/>
          <p:cNvSpPr/>
          <p:nvPr/>
        </p:nvSpPr>
        <p:spPr>
          <a:xfrm rot="19497033">
            <a:off x="5161420" y="4808942"/>
            <a:ext cx="4254847" cy="63775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rgbClr val="00B050"/>
                </a:solidFill>
                <a:latin typeface="+mn-lt"/>
              </a:rPr>
              <a:t>Obciążanie wysiłkiem fizycznym</a:t>
            </a:r>
            <a:br>
              <a:rPr lang="pl-PL" b="1" dirty="0" smtClean="0">
                <a:solidFill>
                  <a:srgbClr val="00B050"/>
                </a:solidFill>
                <a:latin typeface="+mn-lt"/>
              </a:rPr>
            </a:br>
            <a:r>
              <a:rPr lang="pl-PL" dirty="0" smtClean="0">
                <a:solidFill>
                  <a:srgbClr val="00B050"/>
                </a:solidFill>
                <a:latin typeface="+mn-lt"/>
              </a:rPr>
              <a:t>(organizowanie aktywności fizycznej)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pic>
        <p:nvPicPr>
          <p:cNvPr id="15" name="Obraz 14" descr="okladki-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8645" y="133058"/>
            <a:ext cx="1296000" cy="1840513"/>
          </a:xfrm>
          <a:prstGeom prst="rect">
            <a:avLst/>
          </a:prstGeom>
        </p:spPr>
      </p:pic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419872" y="1052736"/>
            <a:ext cx="2232248" cy="36932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i="1" dirty="0" smtClean="0">
                <a:solidFill>
                  <a:schemeClr val="bg1"/>
                </a:solidFill>
                <a:latin typeface="+mn-lt"/>
              </a:rPr>
              <a:t>wg Macieja Demela</a:t>
            </a:r>
            <a:endParaRPr lang="pl-PL" i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650" y="1196975"/>
            <a:ext cx="7772400" cy="1439863"/>
          </a:xfrm>
        </p:spPr>
        <p:txBody>
          <a:bodyPr/>
          <a:lstStyle/>
          <a:p>
            <a:pPr eaLnBrk="1" hangingPunct="1">
              <a:defRPr/>
            </a:pPr>
            <a:r>
              <a:rPr lang="pl-PL" sz="4400" i="1" dirty="0" smtClean="0"/>
              <a:t>PO CZYM POZNAĆ, </a:t>
            </a:r>
            <a:br>
              <a:rPr lang="pl-PL" sz="4400" i="1" dirty="0" smtClean="0"/>
            </a:br>
            <a:r>
              <a:rPr lang="pl-PL" sz="4400" i="1" dirty="0" smtClean="0"/>
              <a:t>ŻE WF W MOJEJ SZKOLE </a:t>
            </a:r>
            <a:br>
              <a:rPr lang="pl-PL" sz="4400" i="1" dirty="0" smtClean="0"/>
            </a:br>
            <a:r>
              <a:rPr lang="pl-PL" sz="4400" i="1" dirty="0" smtClean="0"/>
              <a:t>„UDAJE SIĘ”?</a:t>
            </a:r>
            <a:endParaRPr lang="pl-PL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4294967295"/>
          </p:nvPr>
        </p:nvSpPr>
        <p:spPr>
          <a:xfrm>
            <a:off x="908994" y="3573189"/>
            <a:ext cx="7551438" cy="1223963"/>
          </a:xfrm>
          <a:prstGeom prst="rect">
            <a:avLst/>
          </a:prstGeom>
        </p:spPr>
        <p:txBody>
          <a:bodyPr/>
          <a:lstStyle/>
          <a:p>
            <a:pPr marL="0" indent="0" algn="ctr" eaLnBrk="1" hangingPunct="1">
              <a:defRPr/>
            </a:pPr>
            <a:r>
              <a:rPr lang="pl-PL" sz="3200" b="1" dirty="0" smtClean="0">
                <a:solidFill>
                  <a:schemeClr val="tx2"/>
                </a:solidFill>
              </a:rPr>
              <a:t>dr hab., prof. ndzw. Tomasz Frołowicz</a:t>
            </a:r>
          </a:p>
          <a:p>
            <a:pPr marL="0" indent="0" algn="ctr" eaLnBrk="1" hangingPunct="1">
              <a:defRPr/>
            </a:pPr>
            <a:r>
              <a:rPr lang="pl-PL" sz="3200" b="1" dirty="0" smtClean="0">
                <a:solidFill>
                  <a:schemeClr val="tx2"/>
                </a:solidFill>
              </a:rPr>
              <a:t>AWFiS Gdańsk</a:t>
            </a:r>
          </a:p>
          <a:p>
            <a:pPr marL="0" indent="0" algn="ctr" eaLnBrk="1" hangingPunct="1">
              <a:defRPr/>
            </a:pPr>
            <a:endParaRPr lang="pl-PL" sz="3200" b="1" dirty="0">
              <a:solidFill>
                <a:schemeClr val="tx2"/>
              </a:solidFill>
            </a:endParaRPr>
          </a:p>
        </p:txBody>
      </p:sp>
      <p:sp>
        <p:nvSpPr>
          <p:cNvPr id="4" name="Podtytuł 2"/>
          <p:cNvSpPr txBox="1">
            <a:spLocks/>
          </p:cNvSpPr>
          <p:nvPr/>
        </p:nvSpPr>
        <p:spPr bwMode="auto">
          <a:xfrm>
            <a:off x="2627313" y="5516563"/>
            <a:ext cx="410527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pl-PL" sz="1800" b="1" kern="0" dirty="0" smtClean="0">
                <a:solidFill>
                  <a:schemeClr val="accent5"/>
                </a:solidFill>
              </a:rPr>
              <a:t>Gdańsk, 8.04.2014 r.</a:t>
            </a:r>
            <a:endParaRPr lang="pl-PL" sz="1800" b="1" kern="0" dirty="0">
              <a:solidFill>
                <a:schemeClr val="accent5"/>
              </a:solidFill>
            </a:endParaRPr>
          </a:p>
        </p:txBody>
      </p:sp>
      <p:sp>
        <p:nvSpPr>
          <p:cNvPr id="5" name="Symbol zastępczy tekstu 2"/>
          <p:cNvSpPr>
            <a:spLocks noGrp="1"/>
          </p:cNvSpPr>
          <p:nvPr>
            <p:ph type="body" sz="quarter" idx="13"/>
          </p:nvPr>
        </p:nvSpPr>
        <p:spPr>
          <a:xfrm rot="1463415">
            <a:off x="5228224" y="815628"/>
            <a:ext cx="4222941" cy="648072"/>
          </a:xfrm>
        </p:spPr>
        <p:txBody>
          <a:bodyPr/>
          <a:lstStyle/>
          <a:p>
            <a:pPr marL="0" indent="0" algn="ctr">
              <a:defRPr/>
            </a:pPr>
            <a:r>
              <a:rPr lang="pl-PL" sz="3200" dirty="0" smtClean="0"/>
              <a:t>Dziękuję za uwagę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Po czym poznać dobry WF?</a:t>
            </a:r>
            <a:endParaRPr lang="pl-PL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196752"/>
            <a:ext cx="3011023" cy="460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8792" y="1977008"/>
            <a:ext cx="1981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306" y="4137248"/>
            <a:ext cx="40957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 rot="19934241">
            <a:off x="-155465" y="1516026"/>
            <a:ext cx="3425295" cy="9540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algn="ctr" eaLnBrk="0">
              <a:buFont typeface="Arial" charset="0"/>
              <a:buNone/>
              <a:defRPr/>
            </a:pPr>
            <a:r>
              <a:rPr lang="pl-PL" sz="2800" b="1" i="1" dirty="0" smtClean="0">
                <a:latin typeface="+mn-lt"/>
              </a:rPr>
              <a:t>Media na ten temat mają swoje zdanie.</a:t>
            </a:r>
            <a:endParaRPr lang="pl-PL" sz="28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Czy dobry WF mówi coś o szkole?</a:t>
            </a:r>
            <a:endParaRPr lang="pl-PL" sz="32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779912" y="4077072"/>
            <a:ext cx="4802818" cy="1077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pl-PL" sz="3200" b="1" i="1" dirty="0" smtClean="0">
                <a:latin typeface="+mn-lt"/>
              </a:rPr>
              <a:t>WF do „reszty” szkoły: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pl-PL" sz="3200" b="1" i="1" dirty="0" smtClean="0">
                <a:latin typeface="+mn-lt"/>
              </a:rPr>
              <a:t>5 (7) do 2.</a:t>
            </a:r>
            <a:endParaRPr lang="pl-PL" sz="3200" dirty="0">
              <a:latin typeface="+mn-lt"/>
            </a:endParaRPr>
          </a:p>
        </p:txBody>
      </p:sp>
      <p:pic>
        <p:nvPicPr>
          <p:cNvPr id="9" name="Obraz 8" descr="DSCN4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412776"/>
            <a:ext cx="2956015" cy="2217011"/>
          </a:xfrm>
          <a:prstGeom prst="rect">
            <a:avLst/>
          </a:prstGeom>
        </p:spPr>
      </p:pic>
      <p:pic>
        <p:nvPicPr>
          <p:cNvPr id="10" name="Obraz 9" descr="DSCN41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645024"/>
            <a:ext cx="2927076" cy="2195307"/>
          </a:xfrm>
          <a:prstGeom prst="rect">
            <a:avLst/>
          </a:prstGeom>
        </p:spPr>
      </p:pic>
      <p:pic>
        <p:nvPicPr>
          <p:cNvPr id="12" name="Obraz 11" descr="DSCN41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1268760"/>
            <a:ext cx="2911970" cy="2183976"/>
          </a:xfrm>
          <a:prstGeom prst="rect">
            <a:avLst/>
          </a:prstGeom>
        </p:spPr>
      </p:pic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Czy dobry WF mówi coś o szkole?</a:t>
            </a:r>
            <a:endParaRPr lang="pl-PL" sz="3200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067944" y="1412776"/>
            <a:ext cx="4802818" cy="52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0" tIns="45715" rIns="91430" bIns="45715">
            <a:spAutoFit/>
          </a:bodyPr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pl-PL" sz="2800" b="1" i="1" dirty="0" smtClean="0">
                <a:latin typeface="+mn-lt"/>
              </a:rPr>
              <a:t>Szkolne „reklamówki”</a:t>
            </a:r>
            <a:endParaRPr lang="pl-PL" sz="2800" dirty="0">
              <a:latin typeface="+mn-lt"/>
            </a:endParaRP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grpSp>
        <p:nvGrpSpPr>
          <p:cNvPr id="17" name="Grupa 16"/>
          <p:cNvGrpSpPr/>
          <p:nvPr/>
        </p:nvGrpSpPr>
        <p:grpSpPr>
          <a:xfrm>
            <a:off x="-78830" y="1059558"/>
            <a:ext cx="4245100" cy="2343150"/>
            <a:chOff x="-78830" y="1059558"/>
            <a:chExt cx="4245100" cy="2343150"/>
          </a:xfrm>
        </p:grpSpPr>
        <p:pic>
          <p:nvPicPr>
            <p:cNvPr id="11" name="Obraz 10" descr="folder1-650x460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2132856"/>
              <a:ext cx="1296144" cy="917272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1059558"/>
              <a:ext cx="2114550" cy="2343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 rot="20168601">
              <a:off x="-78830" y="1475840"/>
              <a:ext cx="2304256" cy="4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0" tIns="45715" rIns="91430" bIns="45715"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pl-PL" sz="2000" b="1" i="1" dirty="0" smtClean="0">
                  <a:latin typeface="+mn-lt"/>
                </a:rPr>
                <a:t>szkoła podstawowa</a:t>
              </a:r>
              <a:endParaRPr lang="pl-PL" sz="2000" dirty="0">
                <a:latin typeface="+mn-lt"/>
              </a:endParaRPr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201174" y="3789040"/>
            <a:ext cx="4559838" cy="2088232"/>
            <a:chOff x="201174" y="3789040"/>
            <a:chExt cx="4559838" cy="20882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581128"/>
              <a:ext cx="1819432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979712" y="3789040"/>
              <a:ext cx="27813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 rot="20168601">
              <a:off x="201174" y="3881979"/>
              <a:ext cx="2021183" cy="4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0" tIns="45715" rIns="91430" bIns="45715"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pl-PL" sz="2000" b="1" i="1" dirty="0" smtClean="0">
                  <a:latin typeface="+mn-lt"/>
                </a:rPr>
                <a:t>gimnazjum</a:t>
              </a:r>
              <a:endParaRPr lang="pl-PL" sz="2000" dirty="0">
                <a:latin typeface="+mn-lt"/>
              </a:endParaRPr>
            </a:p>
          </p:txBody>
        </p:sp>
      </p:grpSp>
      <p:grpSp>
        <p:nvGrpSpPr>
          <p:cNvPr id="19" name="Grupa 18"/>
          <p:cNvGrpSpPr/>
          <p:nvPr/>
        </p:nvGrpSpPr>
        <p:grpSpPr>
          <a:xfrm>
            <a:off x="5364088" y="2184854"/>
            <a:ext cx="3788854" cy="3362542"/>
            <a:chOff x="5364088" y="2184854"/>
            <a:chExt cx="3788854" cy="3362542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60232" y="2184854"/>
              <a:ext cx="2304256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64088" y="2544894"/>
              <a:ext cx="2113834" cy="261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 rot="20553956">
              <a:off x="6154141" y="5147297"/>
              <a:ext cx="2998801" cy="40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1430" tIns="45715" rIns="91430" bIns="45715">
              <a:spAutoFit/>
            </a:bodyPr>
            <a:lstStyle/>
            <a:p>
              <a:pPr algn="ctr">
                <a:lnSpc>
                  <a:spcPct val="100000"/>
                </a:lnSpc>
                <a:buFontTx/>
                <a:buNone/>
              </a:pPr>
              <a:r>
                <a:rPr lang="pl-PL" sz="2000" b="1" i="1" dirty="0" smtClean="0">
                  <a:latin typeface="+mn-lt"/>
                </a:rPr>
                <a:t>szkoła ponadgimnazjalna</a:t>
              </a:r>
              <a:endParaRPr lang="pl-PL" sz="20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Kto wspiera WF ?</a:t>
            </a:r>
            <a:endParaRPr lang="pl-PL" sz="3200" dirty="0"/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755576" y="1622286"/>
            <a:ext cx="7711548" cy="94553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800" b="1" dirty="0" smtClean="0">
                <a:latin typeface="+mn-lt"/>
              </a:rPr>
              <a:t>Czego oczekuje dyrektor szkoły </a:t>
            </a:r>
            <a:br>
              <a:rPr lang="pl-PL" sz="2800" b="1" dirty="0" smtClean="0">
                <a:latin typeface="+mn-lt"/>
              </a:rPr>
            </a:br>
            <a:r>
              <a:rPr lang="pl-PL" sz="2800" b="1" dirty="0" smtClean="0">
                <a:latin typeface="+mn-lt"/>
              </a:rPr>
              <a:t>od nauczyciela WF?</a:t>
            </a:r>
            <a:endParaRPr lang="pl-PL" sz="2800" dirty="0" smtClean="0">
              <a:latin typeface="+mn-lt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55576" y="2660730"/>
            <a:ext cx="7858080" cy="13849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/>
            <a:r>
              <a:rPr lang="pl-PL" sz="2800" b="1" dirty="0" smtClean="0">
                <a:latin typeface="+mn-lt"/>
              </a:rPr>
              <a:t>Czyli ile jest prawdy w stwierdzeniu:</a:t>
            </a:r>
          </a:p>
          <a:p>
            <a:pPr algn="ctr"/>
            <a:r>
              <a:rPr lang="pl-PL" sz="2800" b="1" i="1" dirty="0" smtClean="0">
                <a:latin typeface="+mn-lt"/>
              </a:rPr>
              <a:t>Te same pieniądze, </a:t>
            </a:r>
            <a:br>
              <a:rPr lang="pl-PL" sz="2800" b="1" i="1" dirty="0" smtClean="0">
                <a:latin typeface="+mn-lt"/>
              </a:rPr>
            </a:br>
            <a:r>
              <a:rPr lang="pl-PL" sz="2800" b="1" i="1" dirty="0" smtClean="0">
                <a:latin typeface="+mn-lt"/>
              </a:rPr>
              <a:t>a żadnej odpowiedzialności.</a:t>
            </a:r>
            <a:endParaRPr lang="pl-PL" sz="2800" b="1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0" y="6343933"/>
            <a:ext cx="1907704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latin typeface="+mn-lt"/>
              </a:rPr>
              <a:t>CEN Gdańsk, 8.04.2014r</a:t>
            </a:r>
            <a:r>
              <a:rPr lang="pl-PL" sz="1300" i="1" dirty="0">
                <a:latin typeface="+mn-lt"/>
              </a:rPr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1489944" y="1340412"/>
            <a:ext cx="6466432" cy="4033555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1089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latin typeface="+mn-lt"/>
              </a:rPr>
              <a:t>Cel badań</a:t>
            </a:r>
            <a:r>
              <a:rPr lang="pl-PL" sz="2000" dirty="0" smtClean="0">
                <a:latin typeface="+mn-lt"/>
              </a:rPr>
              <a:t>: wyjaśnienie mechanizmu nadzoru pedagogicznego z perspektywy nauczyciela WF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na tle doświadczenia nauczyciela innej specjalności.</a:t>
            </a:r>
          </a:p>
          <a:p>
            <a:pPr>
              <a:spcAft>
                <a:spcPts val="1089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latin typeface="+mn-lt"/>
              </a:rPr>
              <a:t>Schemat badawczy</a:t>
            </a:r>
            <a:r>
              <a:rPr lang="pl-PL" sz="2000" dirty="0" smtClean="0">
                <a:latin typeface="+mn-lt"/>
              </a:rPr>
              <a:t>: studium przypadku.</a:t>
            </a:r>
          </a:p>
          <a:p>
            <a:pPr>
              <a:spcAft>
                <a:spcPts val="1089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latin typeface="+mn-lt"/>
              </a:rPr>
              <a:t>Metoda gromadzenia danych empirycznych</a:t>
            </a:r>
            <a:r>
              <a:rPr lang="pl-PL" sz="2000" dirty="0" smtClean="0">
                <a:latin typeface="+mn-lt"/>
              </a:rPr>
              <a:t>: wywiad indywidualnym, bezpośredni, częściowo ustrukturyzowany, zogniskowany i pogłębiony. </a:t>
            </a:r>
          </a:p>
          <a:p>
            <a:pPr>
              <a:spcAft>
                <a:spcPts val="1089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latin typeface="+mn-lt"/>
              </a:rPr>
              <a:t>Metoda dobory próbki do badań</a:t>
            </a:r>
            <a:r>
              <a:rPr lang="pl-PL" sz="2000" dirty="0" smtClean="0">
                <a:latin typeface="+mn-lt"/>
              </a:rPr>
              <a:t>: celowa.</a:t>
            </a:r>
          </a:p>
          <a:p>
            <a:pPr>
              <a:spcAft>
                <a:spcPts val="1089"/>
              </a:spcAft>
              <a:buClr>
                <a:schemeClr val="accent6">
                  <a:lumMod val="50000"/>
                </a:schemeClr>
              </a:buClr>
            </a:pPr>
            <a:r>
              <a:rPr lang="pl-PL" sz="2000" b="1" dirty="0" smtClean="0">
                <a:latin typeface="+mn-lt"/>
              </a:rPr>
              <a:t>Osoby badane</a:t>
            </a:r>
            <a:r>
              <a:rPr lang="pl-PL" sz="2000" dirty="0" smtClean="0">
                <a:latin typeface="+mn-lt"/>
              </a:rPr>
              <a:t>: trzy nauczycielki, każda pracująca w szkole równocześnie jako nauczycielka wychowania fizycznego </a:t>
            </a:r>
            <a:br>
              <a:rPr lang="pl-PL" sz="2000" dirty="0" smtClean="0">
                <a:latin typeface="+mn-lt"/>
              </a:rPr>
            </a:br>
            <a:r>
              <a:rPr lang="pl-PL" sz="2000" dirty="0" smtClean="0">
                <a:latin typeface="+mn-lt"/>
              </a:rPr>
              <a:t>i języka angielskiego.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792162"/>
          </a:xfrm>
        </p:spPr>
        <p:txBody>
          <a:bodyPr/>
          <a:lstStyle/>
          <a:p>
            <a:pPr>
              <a:defRPr/>
            </a:pPr>
            <a:r>
              <a:rPr lang="pl-PL" sz="3200" b="1" dirty="0" smtClean="0"/>
              <a:t>Kto wspiera WF ?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Ranga WF wśród przedmiotów szkolnych zdaniem dyrektora </a:t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 opinii badanych nauczycielek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7" name="Prostokąt 26"/>
          <p:cNvSpPr/>
          <p:nvPr/>
        </p:nvSpPr>
        <p:spPr>
          <a:xfrm>
            <a:off x="2453489" y="2971729"/>
            <a:ext cx="3126624" cy="2299747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b="1" dirty="0" err="1" smtClean="0">
                <a:solidFill>
                  <a:srgbClr val="C00000"/>
                </a:solidFill>
                <a:latin typeface="+mn-lt"/>
              </a:rPr>
              <a:t>K_SP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dirty="0" smtClean="0">
                <a:solidFill>
                  <a:srgbClr val="C00000"/>
                </a:solidFill>
                <a:latin typeface="+mn-lt"/>
              </a:rPr>
              <a:t>Kobieta, niespełna 10 lat pracy równocześnie w obu specjalnościach w LO i SP, </a:t>
            </a:r>
            <a:br>
              <a:rPr lang="pl-PL" dirty="0" smtClean="0">
                <a:solidFill>
                  <a:srgbClr val="C00000"/>
                </a:solidFill>
                <a:latin typeface="+mn-lt"/>
              </a:rPr>
            </a:br>
            <a:r>
              <a:rPr lang="pl-PL" dirty="0" err="1" smtClean="0">
                <a:solidFill>
                  <a:srgbClr val="C00000"/>
                </a:solidFill>
                <a:latin typeface="+mn-lt"/>
              </a:rPr>
              <a:t>b.dobre</a:t>
            </a:r>
            <a:r>
              <a:rPr lang="pl-PL" dirty="0" smtClean="0">
                <a:solidFill>
                  <a:srgbClr val="C00000"/>
                </a:solidFill>
                <a:latin typeface="+mn-lt"/>
              </a:rPr>
              <a:t> i otwarte relacje </a:t>
            </a:r>
            <a:br>
              <a:rPr lang="pl-PL" dirty="0" smtClean="0">
                <a:solidFill>
                  <a:srgbClr val="C00000"/>
                </a:solidFill>
                <a:latin typeface="+mn-lt"/>
              </a:rPr>
            </a:br>
            <a:r>
              <a:rPr lang="pl-PL" dirty="0" smtClean="0">
                <a:solidFill>
                  <a:srgbClr val="C00000"/>
                </a:solidFill>
                <a:latin typeface="+mn-lt"/>
              </a:rPr>
              <a:t>z „dyrekcją”, czuje się doceniana, </a:t>
            </a:r>
            <a:r>
              <a:rPr lang="pl-PL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pl-PL" dirty="0" smtClean="0">
                <a:solidFill>
                  <a:srgbClr val="C00000"/>
                </a:solidFill>
                <a:latin typeface="+mn-lt"/>
              </a:rPr>
              <a:t>jest szczęśliwa </a:t>
            </a:r>
            <a:br>
              <a:rPr lang="pl-PL" dirty="0" smtClean="0">
                <a:solidFill>
                  <a:srgbClr val="C00000"/>
                </a:solidFill>
                <a:latin typeface="+mn-lt"/>
              </a:rPr>
            </a:br>
            <a:r>
              <a:rPr lang="pl-PL" dirty="0" smtClean="0">
                <a:solidFill>
                  <a:srgbClr val="C00000"/>
                </a:solidFill>
                <a:latin typeface="+mn-lt"/>
              </a:rPr>
              <a:t>w zawodzie.</a:t>
            </a: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299329" y="90608"/>
            <a:ext cx="8604673" cy="822420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Ranga WF wśród przedmiotów szkolnych zdaniem dyrektora </a:t>
            </a:r>
            <a:b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pl-P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w opinii badanych nauczycielek</a:t>
            </a:r>
          </a:p>
        </p:txBody>
      </p:sp>
      <p:grpSp>
        <p:nvGrpSpPr>
          <p:cNvPr id="2" name="Grupa 31"/>
          <p:cNvGrpSpPr/>
          <p:nvPr/>
        </p:nvGrpSpPr>
        <p:grpSpPr>
          <a:xfrm>
            <a:off x="261045" y="1086077"/>
            <a:ext cx="2351430" cy="3993575"/>
            <a:chOff x="287784" y="1197198"/>
            <a:chExt cx="2592288" cy="4402176"/>
          </a:xfrm>
        </p:grpSpPr>
        <p:cxnSp>
          <p:nvCxnSpPr>
            <p:cNvPr id="7" name="Łącznik prosty ze strzałką 6"/>
            <p:cNvCxnSpPr/>
            <p:nvPr/>
          </p:nvCxnSpPr>
          <p:spPr bwMode="auto">
            <a:xfrm>
              <a:off x="1511920" y="2277318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Prostokąt 9"/>
            <p:cNvSpPr/>
            <p:nvPr/>
          </p:nvSpPr>
          <p:spPr>
            <a:xfrm>
              <a:off x="288032" y="1197198"/>
              <a:ext cx="2592040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najważniejsze zdaniem dyrektora</a:t>
              </a:r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287784" y="4581574"/>
              <a:ext cx="259228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  <a:r>
                <a:rPr lang="pl-PL" dirty="0" smtClean="0">
                  <a:solidFill>
                    <a:schemeClr val="bg2"/>
                  </a:solidFill>
                  <a:latin typeface="+mn-lt"/>
                </a:rPr>
                <a:t> – Przedmioty najmniej ważne zdaniem dyrektora</a:t>
              </a:r>
            </a:p>
          </p:txBody>
        </p:sp>
      </p:grpSp>
      <p:grpSp>
        <p:nvGrpSpPr>
          <p:cNvPr id="3" name="Grupa 34"/>
          <p:cNvGrpSpPr/>
          <p:nvPr/>
        </p:nvGrpSpPr>
        <p:grpSpPr>
          <a:xfrm>
            <a:off x="4424045" y="1092926"/>
            <a:ext cx="2024842" cy="2297340"/>
            <a:chOff x="4877202" y="1204749"/>
            <a:chExt cx="2232248" cy="2532392"/>
          </a:xfrm>
        </p:grpSpPr>
        <p:sp>
          <p:nvSpPr>
            <p:cNvPr id="13" name="Prostokąt 12"/>
            <p:cNvSpPr/>
            <p:nvPr/>
          </p:nvSpPr>
          <p:spPr>
            <a:xfrm>
              <a:off x="5309250" y="1204749"/>
              <a:ext cx="1296144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K_LO</a:t>
              </a:r>
              <a:endPara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4" name="Prostokąt 13"/>
            <p:cNvSpPr/>
            <p:nvPr/>
          </p:nvSpPr>
          <p:spPr>
            <a:xfrm>
              <a:off x="4877202" y="1569891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10 – maturalne, </a:t>
              </a:r>
              <a:b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</a:b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w tym </a:t>
              </a:r>
              <a:r>
                <a:rPr lang="pl-PL" dirty="0" err="1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j.angielski</a:t>
              </a:r>
              <a:endPara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endParaRPr>
            </a:p>
          </p:txBody>
        </p:sp>
        <p:sp>
          <p:nvSpPr>
            <p:cNvPr id="15" name="Prostokąt 14"/>
            <p:cNvSpPr/>
            <p:nvPr/>
          </p:nvSpPr>
          <p:spPr>
            <a:xfrm>
              <a:off x="4877202" y="3330021"/>
              <a:ext cx="223224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</a:rPr>
                <a:t>4 – WF</a:t>
              </a:r>
            </a:p>
          </p:txBody>
        </p:sp>
      </p:grpSp>
      <p:grpSp>
        <p:nvGrpSpPr>
          <p:cNvPr id="4" name="Grupa 33"/>
          <p:cNvGrpSpPr/>
          <p:nvPr/>
        </p:nvGrpSpPr>
        <p:grpSpPr>
          <a:xfrm>
            <a:off x="2561041" y="1092926"/>
            <a:ext cx="2024842" cy="1792768"/>
            <a:chOff x="2823370" y="1204749"/>
            <a:chExt cx="2232248" cy="1976195"/>
          </a:xfrm>
        </p:grpSpPr>
        <p:sp>
          <p:nvSpPr>
            <p:cNvPr id="16" name="Prostokąt 15"/>
            <p:cNvSpPr/>
            <p:nvPr/>
          </p:nvSpPr>
          <p:spPr>
            <a:xfrm>
              <a:off x="3029191" y="1204749"/>
              <a:ext cx="1584176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err="1" smtClean="0">
                  <a:solidFill>
                    <a:srgbClr val="C00000"/>
                  </a:solidFill>
                  <a:latin typeface="+mn-lt"/>
                </a:rPr>
                <a:t>K_SP</a:t>
              </a:r>
              <a:endParaRPr lang="pl-PL" b="1" dirty="0" smtClean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17" name="Prostokąt 16"/>
            <p:cNvSpPr/>
            <p:nvPr/>
          </p:nvSpPr>
          <p:spPr>
            <a:xfrm>
              <a:off x="2823370" y="1569891"/>
              <a:ext cx="2232248" cy="1017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10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j.polski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,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matematyka, przyroda</a:t>
              </a:r>
            </a:p>
          </p:txBody>
        </p:sp>
        <p:sp>
          <p:nvSpPr>
            <p:cNvPr id="18" name="Prostokąt 17"/>
            <p:cNvSpPr/>
            <p:nvPr/>
          </p:nvSpPr>
          <p:spPr>
            <a:xfrm>
              <a:off x="2823370" y="2468484"/>
              <a:ext cx="2232248" cy="712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8 – </a:t>
              </a:r>
              <a:r>
                <a:rPr lang="pl-PL" dirty="0" err="1" smtClean="0">
                  <a:solidFill>
                    <a:srgbClr val="C00000"/>
                  </a:solidFill>
                  <a:latin typeface="+mn-lt"/>
                </a:rPr>
                <a:t>j.angielski</a:t>
              </a: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 </a:t>
              </a:r>
              <a:br>
                <a:rPr lang="pl-PL" dirty="0" smtClean="0">
                  <a:solidFill>
                    <a:srgbClr val="C00000"/>
                  </a:solidFill>
                  <a:latin typeface="+mn-lt"/>
                </a:rPr>
              </a:br>
              <a:r>
                <a:rPr lang="pl-PL" dirty="0" smtClean="0">
                  <a:solidFill>
                    <a:srgbClr val="C00000"/>
                  </a:solidFill>
                  <a:latin typeface="+mn-lt"/>
                </a:rPr>
                <a:t>i WF</a:t>
              </a:r>
            </a:p>
          </p:txBody>
        </p:sp>
      </p:grpSp>
      <p:grpSp>
        <p:nvGrpSpPr>
          <p:cNvPr id="5" name="Grupa 32"/>
          <p:cNvGrpSpPr/>
          <p:nvPr/>
        </p:nvGrpSpPr>
        <p:grpSpPr>
          <a:xfrm>
            <a:off x="8304352" y="1595289"/>
            <a:ext cx="668777" cy="2883528"/>
            <a:chOff x="9154972" y="1758511"/>
            <a:chExt cx="737280" cy="3178556"/>
          </a:xfrm>
        </p:grpSpPr>
        <p:sp>
          <p:nvSpPr>
            <p:cNvPr id="22" name="Prostokąt 21"/>
            <p:cNvSpPr/>
            <p:nvPr/>
          </p:nvSpPr>
          <p:spPr>
            <a:xfrm>
              <a:off x="9154972" y="1758511"/>
              <a:ext cx="720328" cy="4071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10</a:t>
              </a:r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9244180" y="4527321"/>
              <a:ext cx="648072" cy="4097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1282" indent="-161282" algn="ctr">
                <a:spcAft>
                  <a:spcPts val="0"/>
                </a:spcAft>
                <a:buClr>
                  <a:schemeClr val="accent6">
                    <a:lumMod val="50000"/>
                  </a:schemeClr>
                </a:buClr>
              </a:pPr>
              <a:r>
                <a:rPr lang="pl-PL" b="1" dirty="0" smtClean="0">
                  <a:solidFill>
                    <a:schemeClr val="bg2"/>
                  </a:solidFill>
                  <a:latin typeface="+mn-lt"/>
                </a:rPr>
                <a:t>1</a:t>
              </a:r>
            </a:p>
          </p:txBody>
        </p:sp>
        <p:cxnSp>
          <p:nvCxnSpPr>
            <p:cNvPr id="25" name="Łącznik prosty ze strzałką 24"/>
            <p:cNvCxnSpPr/>
            <p:nvPr/>
          </p:nvCxnSpPr>
          <p:spPr bwMode="auto">
            <a:xfrm>
              <a:off x="9576816" y="2267669"/>
              <a:ext cx="0" cy="216000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chemeClr val="accent6">
                  <a:lumMod val="50000"/>
                </a:schemeClr>
              </a:solidFill>
              <a:prstDash val="solid"/>
              <a:round/>
              <a:headEnd type="stealth" w="lg" len="lg"/>
              <a:tailEnd type="diamond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1" name="Prostokąt 30"/>
          <p:cNvSpPr/>
          <p:nvPr/>
        </p:nvSpPr>
        <p:spPr>
          <a:xfrm>
            <a:off x="4044698" y="3499063"/>
            <a:ext cx="2687542" cy="2299747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K_LO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:</a:t>
            </a:r>
          </a:p>
          <a:p>
            <a:pPr algn="ctr">
              <a:spcAft>
                <a:spcPts val="0"/>
              </a:spcAft>
              <a:buClr>
                <a:schemeClr val="accent6">
                  <a:lumMod val="50000"/>
                </a:schemeClr>
              </a:buClr>
            </a:pP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Kobieta, ponad 10 lat pracy równocześnie w obu specjalnościach, bardzo dobre relacje z „dyrekcją”, czuje się doceniana jako nauczycielka WF,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praca jest źródłem satysfakcji.</a:t>
            </a: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0" y="6343933"/>
            <a:ext cx="1835696" cy="5078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</a:bodyPr>
          <a:lstStyle/>
          <a:p>
            <a:pPr eaLnBrk="0">
              <a:buFont typeface="Arial" charset="0"/>
              <a:buNone/>
              <a:defRPr/>
            </a:pPr>
            <a:r>
              <a:rPr lang="pl-PL" sz="1300" i="1" dirty="0">
                <a:solidFill>
                  <a:schemeClr val="bg1"/>
                </a:solidFill>
                <a:latin typeface="+mn-lt"/>
              </a:rPr>
              <a:t>Tomasz Frołowicz</a:t>
            </a:r>
          </a:p>
          <a:p>
            <a:pPr eaLnBrk="0">
              <a:buFont typeface="Arial" charset="0"/>
              <a:buNone/>
              <a:defRPr/>
            </a:pPr>
            <a:r>
              <a:rPr lang="pl-PL" sz="1300" i="1" dirty="0" smtClean="0">
                <a:solidFill>
                  <a:schemeClr val="bg1"/>
                </a:solidFill>
                <a:latin typeface="+mn-lt"/>
              </a:rPr>
              <a:t>CEN Gdańsk, 8.04.2014r</a:t>
            </a:r>
            <a:r>
              <a:rPr lang="pl-PL" sz="1300" i="1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theme/theme1.xml><?xml version="1.0" encoding="utf-8"?>
<a:theme xmlns:a="http://schemas.openxmlformats.org/drawingml/2006/main" name="2. CEn.szablon.prezentacja">
  <a:themeElements>
    <a:clrScheme name="Office Them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1.Szablon prezentacji CEN!</Template>
  <TotalTime>921</TotalTime>
  <Words>1048</Words>
  <Application>Microsoft Office PowerPoint</Application>
  <PresentationFormat>Pokaz na ekranie (4:3)</PresentationFormat>
  <Paragraphs>308</Paragraphs>
  <Slides>20</Slides>
  <Notes>7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2. CEn.szablon.prezentacja</vt:lpstr>
      <vt:lpstr>PO CZYM POZNAĆ,  ŻE WF W MOJEJ SZKOLE  „UDAJE SIĘ”?</vt:lpstr>
      <vt:lpstr>Po czym poznać dobry WF?</vt:lpstr>
      <vt:lpstr>Po czym poznać dobry WF?</vt:lpstr>
      <vt:lpstr>Czy dobry WF mówi coś o szkole?</vt:lpstr>
      <vt:lpstr>Czy dobry WF mówi coś o szkole?</vt:lpstr>
      <vt:lpstr>Kto wspiera WF ?</vt:lpstr>
      <vt:lpstr>Kto wspiera WF 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 czym poznać dobry WF?</vt:lpstr>
      <vt:lpstr>Po czym poznać dobry WF?</vt:lpstr>
      <vt:lpstr>Średni tygodniowy wymiar WF w minutach</vt:lpstr>
      <vt:lpstr>Po czym poznać dobry WF?</vt:lpstr>
      <vt:lpstr>Po czym poznać dobry WF?</vt:lpstr>
      <vt:lpstr>PO CZYM POZNAĆ,  ŻE WF W MOJEJ SZKOLE  „UDAJE SIĘ”?</vt:lpstr>
    </vt:vector>
  </TitlesOfParts>
  <Company>ATC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</dc:title>
  <dc:creator>CEN-infpedag1</dc:creator>
  <cp:lastModifiedBy>Admin</cp:lastModifiedBy>
  <cp:revision>87</cp:revision>
  <dcterms:created xsi:type="dcterms:W3CDTF">2013-03-11T13:50:03Z</dcterms:created>
  <dcterms:modified xsi:type="dcterms:W3CDTF">2014-04-07T06:51:45Z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TC102037751045</vt:lpwstr>
  </property>
</Properties>
</file>